
<file path=[Content_Types].xml><?xml version="1.0" encoding="utf-8"?>
<Types xmlns="http://schemas.openxmlformats.org/package/2006/content-types">
  <Default Extension="jpeg" ContentType="image/jpeg"/>
  <Default Extension="wav" ContentType="audio/x-wav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3"/>
    <p:sldId id="263" r:id="rId4"/>
    <p:sldId id="384" r:id="rId5"/>
    <p:sldId id="420" r:id="rId6"/>
    <p:sldId id="393" r:id="rId7"/>
    <p:sldId id="445" r:id="rId8"/>
    <p:sldId id="424" r:id="rId9"/>
    <p:sldId id="446" r:id="rId10"/>
    <p:sldId id="447" r:id="rId11"/>
    <p:sldId id="469" r:id="rId13"/>
    <p:sldId id="474" r:id="rId14"/>
    <p:sldId id="470" r:id="rId15"/>
    <p:sldId id="475" r:id="rId16"/>
    <p:sldId id="487" r:id="rId17"/>
    <p:sldId id="488" r:id="rId18"/>
    <p:sldId id="478" r:id="rId19"/>
    <p:sldId id="471" r:id="rId20"/>
    <p:sldId id="462" r:id="rId21"/>
    <p:sldId id="479" r:id="rId22"/>
    <p:sldId id="472" r:id="rId23"/>
    <p:sldId id="480" r:id="rId24"/>
    <p:sldId id="481" r:id="rId25"/>
    <p:sldId id="423" r:id="rId26"/>
    <p:sldId id="425" r:id="rId27"/>
    <p:sldId id="426" r:id="rId28"/>
    <p:sldId id="449" r:id="rId29"/>
    <p:sldId id="450" r:id="rId30"/>
    <p:sldId id="451" r:id="rId31"/>
    <p:sldId id="453" r:id="rId32"/>
    <p:sldId id="452" r:id="rId33"/>
    <p:sldId id="454" r:id="rId34"/>
    <p:sldId id="456" r:id="rId35"/>
    <p:sldId id="436" r:id="rId36"/>
    <p:sldId id="431" r:id="rId37"/>
    <p:sldId id="485" r:id="rId38"/>
    <p:sldId id="486" r:id="rId39"/>
    <p:sldId id="460" r:id="rId40"/>
    <p:sldId id="459" r:id="rId41"/>
    <p:sldId id="463" r:id="rId42"/>
    <p:sldId id="464" r:id="rId43"/>
    <p:sldId id="468" r:id="rId44"/>
    <p:sldId id="440" r:id="rId45"/>
    <p:sldId id="441" r:id="rId46"/>
    <p:sldId id="461" r:id="rId47"/>
    <p:sldId id="465" r:id="rId48"/>
    <p:sldId id="466" r:id="rId49"/>
    <p:sldId id="467" r:id="rId50"/>
    <p:sldId id="448" r:id="rId51"/>
    <p:sldId id="379" r:id="rId52"/>
  </p:sldIdLst>
  <p:sldSz cx="12192000" cy="6858000"/>
  <p:notesSz cx="6858000" cy="9144000"/>
  <p:embeddedFontLst>
    <p:embeddedFont>
      <p:font typeface="微软雅黑" panose="020B0503020204020204" pitchFamily="34" charset="-122"/>
      <p:regular r:id="rId56"/>
    </p:embeddedFont>
    <p:embeddedFont>
      <p:font typeface="幼圆" panose="02010509060101010101" pitchFamily="49" charset="-122"/>
      <p:regular r:id="rId57"/>
    </p:embeddedFont>
    <p:embeddedFont>
      <p:font typeface="Calibri" panose="020F0502020204030204" charset="0"/>
      <p:regular r:id="rId58"/>
      <p:bold r:id="rId59"/>
      <p:italic r:id="rId60"/>
      <p:boldItalic r:id="rId61"/>
    </p:embeddedFont>
    <p:embeddedFont>
      <p:font typeface="华文中宋" panose="02010600040101010101" pitchFamily="2" charset="-122"/>
      <p:regular r:id="rId62"/>
    </p:embeddedFont>
    <p:embeddedFont>
      <p:font typeface="Calibri Light" panose="020F0302020204030204" charset="0"/>
      <p:regular r:id="rId63"/>
      <p:italic r:id="rId6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  <a:srgbClr val="FFCCFF"/>
    <a:srgbClr val="000000"/>
    <a:srgbClr val="BE1007"/>
    <a:srgbClr val="BF6D07"/>
    <a:srgbClr val="404040"/>
    <a:srgbClr val="F5F5F5"/>
    <a:srgbClr val="F93D32"/>
    <a:srgbClr val="202022"/>
    <a:srgbClr val="5A9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0590" autoAdjust="0"/>
  </p:normalViewPr>
  <p:slideViewPr>
    <p:cSldViewPr snapToGrid="0" showGuides="1">
      <p:cViewPr varScale="1">
        <p:scale>
          <a:sx n="64" d="100"/>
          <a:sy n="64" d="100"/>
        </p:scale>
        <p:origin x="-984" y="-96"/>
      </p:cViewPr>
      <p:guideLst>
        <p:guide orient="horz" pos="1094"/>
        <p:guide orient="horz" pos="4065"/>
        <p:guide pos="305"/>
        <p:guide pos="7106"/>
        <p:guide pos="1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7" d="100"/>
        <a:sy n="8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4" Type="http://schemas.openxmlformats.org/officeDocument/2006/relationships/font" Target="fonts/font9.fntdata"/><Relationship Id="rId63" Type="http://schemas.openxmlformats.org/officeDocument/2006/relationships/font" Target="fonts/font8.fntdata"/><Relationship Id="rId62" Type="http://schemas.openxmlformats.org/officeDocument/2006/relationships/font" Target="fonts/font7.fntdata"/><Relationship Id="rId61" Type="http://schemas.openxmlformats.org/officeDocument/2006/relationships/font" Target="fonts/font6.fntdata"/><Relationship Id="rId60" Type="http://schemas.openxmlformats.org/officeDocument/2006/relationships/font" Target="fonts/font5.fntdata"/><Relationship Id="rId6" Type="http://schemas.openxmlformats.org/officeDocument/2006/relationships/slide" Target="slides/slide4.xml"/><Relationship Id="rId59" Type="http://schemas.openxmlformats.org/officeDocument/2006/relationships/font" Target="fonts/font4.fntdata"/><Relationship Id="rId58" Type="http://schemas.openxmlformats.org/officeDocument/2006/relationships/font" Target="fonts/font3.fntdata"/><Relationship Id="rId57" Type="http://schemas.openxmlformats.org/officeDocument/2006/relationships/font" Target="fonts/font2.fntdata"/><Relationship Id="rId56" Type="http://schemas.openxmlformats.org/officeDocument/2006/relationships/font" Target="fonts/font1.fntdata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C0826-6BC5-4534-8F91-2515044AF1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3929225.htm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CMMI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全称是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Capability Maturity Model Integration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，即能力成熟度模型集成（也有称为：软件能力成熟度集成模型）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CMMI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个级别，代表软件团队能力成熟度的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个等级，数字越大，成熟度越高，高成熟度等级表示有比较强的软件综合开发能力。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PMBOK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 Management Body Of Knowledge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的缩写， 即项目管理知识体系，是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美国项目管理协会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对项目管理所需的知识、技能和工具进行的概括性描述。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GJB5000A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是一个产品开发模型（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Development Model ,PDM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），关注整个体系的问题，是一个过程改进参考模型，描述的是一组有效过程的特征，提供了一套最佳实践。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dirty="0" smtClean="0">
                <a:latin typeface="宋体" panose="02010600030101010101" pitchFamily="2" charset="-122"/>
              </a:rPr>
              <a:t>从“软件＝程序”发展为“软件＝程序＋数据＋文档”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不读，实例展开说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 smtClean="0">
                <a:solidFill>
                  <a:srgbClr val="7A16F4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传统工程：水利工程、建筑工程、机械工程</a:t>
            </a:r>
            <a:endParaRPr lang="en-US" altLang="zh-CN" sz="1200" dirty="0" smtClean="0">
              <a:solidFill>
                <a:srgbClr val="7A16F4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 smtClean="0">
                <a:solidFill>
                  <a:srgbClr val="7A16F4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新兴工程：气象工程、生物工程、软件工程</a:t>
            </a:r>
            <a:endParaRPr lang="zh-CN" altLang="en-US" sz="1200" dirty="0" smtClean="0">
              <a:solidFill>
                <a:srgbClr val="7A16F4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用例视图（</a:t>
            </a:r>
            <a:r>
              <a:rPr lang="en-US" altLang="zh-CN" dirty="0" smtClean="0"/>
              <a:t>Use Cases View</a:t>
            </a:r>
            <a:r>
              <a:rPr lang="zh-CN" altLang="en-US" dirty="0" smtClean="0"/>
              <a:t>），最初称为场景视图，关注最终用户需求，为整个技术架构的上线文环境</a:t>
            </a:r>
            <a:r>
              <a:rPr lang="en-US" altLang="zh-CN" dirty="0" smtClean="0"/>
              <a:t>.</a:t>
            </a:r>
            <a:r>
              <a:rPr lang="zh-CN" altLang="en-US" dirty="0" smtClean="0"/>
              <a:t>通常用</a:t>
            </a:r>
            <a:r>
              <a:rPr lang="en-US" altLang="zh-CN" dirty="0" smtClean="0"/>
              <a:t>UML</a:t>
            </a:r>
            <a:r>
              <a:rPr lang="zh-CN" altLang="en-US" dirty="0" smtClean="0"/>
              <a:t>用例图和活动图描述。</a:t>
            </a:r>
            <a:endParaRPr lang="zh-CN" altLang="en-US" dirty="0" smtClean="0"/>
          </a:p>
          <a:p>
            <a:r>
              <a:rPr lang="zh-CN" altLang="en-US" dirty="0" smtClean="0"/>
              <a:t>逻辑视图（</a:t>
            </a:r>
            <a:r>
              <a:rPr lang="en-US" altLang="zh-CN" dirty="0" smtClean="0"/>
              <a:t>Logical view</a:t>
            </a:r>
            <a:r>
              <a:rPr lang="zh-CN" altLang="en-US" dirty="0" smtClean="0"/>
              <a:t>），主要是整个系统的抽象结构表述，关注系统提供最终用户的功能，不涉及具体的编译即输出和部署，通常在</a:t>
            </a:r>
            <a:r>
              <a:rPr lang="en-US" altLang="zh-CN" dirty="0" smtClean="0"/>
              <a:t>UML</a:t>
            </a:r>
            <a:r>
              <a:rPr lang="zh-CN" altLang="en-US" dirty="0" smtClean="0"/>
              <a:t>中用类图，交互图，时序图来表述，类似与我们采用</a:t>
            </a:r>
            <a:r>
              <a:rPr lang="en-US" altLang="zh-CN" dirty="0" smtClean="0"/>
              <a:t>OOA</a:t>
            </a:r>
            <a:r>
              <a:rPr lang="zh-CN" altLang="en-US" dirty="0" smtClean="0"/>
              <a:t>的对象模型。</a:t>
            </a:r>
            <a:endParaRPr lang="zh-CN" altLang="en-US" dirty="0" smtClean="0"/>
          </a:p>
          <a:p>
            <a:r>
              <a:rPr lang="zh-CN" altLang="en-US" dirty="0" smtClean="0"/>
              <a:t>开发视图</a:t>
            </a:r>
            <a:r>
              <a:rPr lang="en-US" altLang="zh-CN" dirty="0" smtClean="0"/>
              <a:t>(Development View)</a:t>
            </a:r>
            <a:r>
              <a:rPr lang="zh-CN" altLang="en-US" dirty="0" smtClean="0"/>
              <a:t>，描述软件在开发环境下的静态组织，从程序实现人员的角度透视系统，也叫做实现视图</a:t>
            </a:r>
            <a:r>
              <a:rPr lang="en-US" altLang="zh-CN" dirty="0" smtClean="0"/>
              <a:t>(implementation view)</a:t>
            </a:r>
            <a:r>
              <a:rPr lang="zh-CN" altLang="en-US" dirty="0" smtClean="0"/>
              <a:t>。开发视图关注程序包，不仅包括要编写的源程序，还包括可以直接使用的第三方</a:t>
            </a:r>
            <a:r>
              <a:rPr lang="en-US" altLang="zh-CN" dirty="0" smtClean="0"/>
              <a:t>SDK</a:t>
            </a:r>
            <a:r>
              <a:rPr lang="zh-CN" altLang="en-US" dirty="0" smtClean="0"/>
              <a:t>和现成框架、类库，以及开发的系统将运行于其上的系统软件或中间件</a:t>
            </a:r>
            <a:r>
              <a:rPr lang="en-US" altLang="zh-CN" dirty="0" smtClean="0"/>
              <a:t>, </a:t>
            </a:r>
            <a:r>
              <a:rPr lang="zh-CN" altLang="en-US" dirty="0" smtClean="0"/>
              <a:t>在</a:t>
            </a:r>
            <a:r>
              <a:rPr lang="en-US" altLang="zh-CN" dirty="0" smtClean="0"/>
              <a:t>UML</a:t>
            </a:r>
            <a:r>
              <a:rPr lang="zh-CN" altLang="en-US" dirty="0" smtClean="0"/>
              <a:t>中用组件图，包图来表述。开发视图和逻辑视图之间可能存在一定的映射关系：比如逻辑层一般会映射到多个程序包等。</a:t>
            </a:r>
            <a:endParaRPr lang="zh-CN" altLang="en-US" dirty="0" smtClean="0"/>
          </a:p>
          <a:p>
            <a:r>
              <a:rPr lang="zh-CN" altLang="en-US" dirty="0" smtClean="0"/>
              <a:t>处理视图（</a:t>
            </a:r>
            <a:r>
              <a:rPr lang="en-US" altLang="zh-CN" dirty="0" smtClean="0"/>
              <a:t>Process view</a:t>
            </a:r>
            <a:r>
              <a:rPr lang="zh-CN" altLang="en-US" dirty="0" smtClean="0"/>
              <a:t>）处理视图关注系统动态运行时，主要是进程以及相关的并发、同步、通信等问题。处理视图和开发视图的关系：开发视图一般偏重程序包在编译时期的静态依赖关系，而这些程序运行起来之后会表现为对象、线程、进程，处理视图比较关注的正是这些运行时单元的交互问题，在</a:t>
            </a:r>
            <a:r>
              <a:rPr lang="en-US" altLang="zh-CN" dirty="0" smtClean="0"/>
              <a:t>UML</a:t>
            </a:r>
            <a:r>
              <a:rPr lang="zh-CN" altLang="en-US" dirty="0" smtClean="0"/>
              <a:t>中通常用活动图表述。</a:t>
            </a:r>
            <a:endParaRPr lang="zh-CN" altLang="en-US" dirty="0" smtClean="0"/>
          </a:p>
          <a:p>
            <a:r>
              <a:rPr lang="zh-CN" altLang="en-US" dirty="0" smtClean="0"/>
              <a:t>物理视图（</a:t>
            </a:r>
            <a:r>
              <a:rPr lang="en-US" altLang="zh-CN" dirty="0" smtClean="0"/>
              <a:t>Physical view </a:t>
            </a:r>
            <a:r>
              <a:rPr lang="zh-CN" altLang="en-US" dirty="0" smtClean="0"/>
              <a:t>）物理视图通常也叫做部署视图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deploymentview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是从系统工程师解读系统，关注软件的物流拓扑结，以及如何部署机器和网络来配合软件系统的可靠性、可伸缩性等要求。物理视图和处理视图的关系：处理视图特别关注目标程序的动态执行情况，而物理视图重视目标程序的静态位置问题；物理视图是综合考虑软件系统和整个</a:t>
            </a:r>
            <a:r>
              <a:rPr lang="en-US" altLang="zh-CN" dirty="0" smtClean="0"/>
              <a:t>IT</a:t>
            </a:r>
            <a:r>
              <a:rPr lang="zh-CN" altLang="en-US" dirty="0" smtClean="0"/>
              <a:t>系统相互影响的架构视图。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5715B"/>
              </a:gs>
              <a:gs pos="71000">
                <a:srgbClr val="B82E2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0051" y="252413"/>
            <a:ext cx="11360149" cy="6477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3701" y="1489075"/>
            <a:ext cx="11366500" cy="43132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4165600" y="6365875"/>
            <a:ext cx="3860800" cy="2476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59000"/>
                </a:schemeClr>
              </a:gs>
              <a:gs pos="0">
                <a:schemeClr val="bg1">
                  <a:alpha val="34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93D32"/>
              </a:gs>
              <a:gs pos="91000">
                <a:srgbClr val="BE100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567314"/>
            <a:ext cx="167640" cy="45376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solidFill>
            <a:srgbClr val="F93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image" Target="../media/image23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2.wav"/><Relationship Id="rId1" Type="http://schemas.openxmlformats.org/officeDocument/2006/relationships/audio" Target="../media/audio1.wav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1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jpeg"/><Relationship Id="rId1" Type="http://schemas.openxmlformats.org/officeDocument/2006/relationships/image" Target="../media/image51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722772" y="2522200"/>
            <a:ext cx="41024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BE1007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第一章  软件工程概述</a:t>
            </a:r>
            <a:endParaRPr lang="zh-CN" altLang="en-US" sz="3200" b="1" dirty="0">
              <a:solidFill>
                <a:srgbClr val="BE1007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软件的概念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674770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1175709" y="1752600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r>
              <a:rPr lang="zh-CN" altLang="en-US" sz="2800" dirty="0">
                <a:solidFill>
                  <a:srgbClr val="7A16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 smtClean="0">
                <a:solidFill>
                  <a:srgbClr val="7A16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、软件</a:t>
            </a:r>
            <a:endParaRPr lang="zh-CN" altLang="en-US" sz="2800" dirty="0">
              <a:solidFill>
                <a:srgbClr val="7A16F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ectangle 12"/>
          <p:cNvSpPr>
            <a:spLocks noChangeArrowheads="1"/>
          </p:cNvSpPr>
          <p:nvPr/>
        </p:nvSpPr>
        <p:spPr bwMode="auto">
          <a:xfrm>
            <a:off x="3057501" y="1752600"/>
            <a:ext cx="2112169" cy="457200"/>
          </a:xfrm>
          <a:prstGeom prst="rect">
            <a:avLst/>
          </a:prstGeom>
          <a:noFill/>
          <a:ln w="38100" cmpd="dbl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n-US" altLang="zh-CN" sz="2800" dirty="0">
                <a:solidFill>
                  <a:srgbClr val="F252EE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---- </a:t>
            </a:r>
            <a:r>
              <a:rPr lang="en-US" altLang="zh-CN" sz="2800" dirty="0" smtClean="0">
                <a:solidFill>
                  <a:srgbClr val="F252EE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software</a:t>
            </a:r>
            <a:endParaRPr lang="en-US" altLang="zh-CN" sz="2800" dirty="0">
              <a:solidFill>
                <a:srgbClr val="F252EE"/>
              </a:solidFill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p:sp>
        <p:nvSpPr>
          <p:cNvPr id="21" name="Rectangle 13"/>
          <p:cNvSpPr>
            <a:spLocks noChangeArrowheads="1"/>
          </p:cNvSpPr>
          <p:nvPr/>
        </p:nvSpPr>
        <p:spPr bwMode="auto">
          <a:xfrm>
            <a:off x="6238900" y="1762120"/>
            <a:ext cx="2051660" cy="457200"/>
          </a:xfrm>
          <a:prstGeom prst="rect">
            <a:avLst/>
          </a:prstGeom>
          <a:noFill/>
          <a:ln w="38100" cmpd="dbl">
            <a:solidFill>
              <a:srgbClr val="F252EE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n-US" altLang="zh-CN" sz="2800" dirty="0" smtClean="0">
                <a:solidFill>
                  <a:srgbClr val="F252EE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 soft + ware</a:t>
            </a:r>
            <a:endParaRPr lang="en-US" altLang="zh-CN" sz="2800" dirty="0">
              <a:solidFill>
                <a:srgbClr val="F252EE"/>
              </a:solidFill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p:sp>
        <p:nvSpPr>
          <p:cNvPr id="22" name="AutoShape 15"/>
          <p:cNvSpPr>
            <a:spLocks noChangeArrowheads="1"/>
          </p:cNvSpPr>
          <p:nvPr/>
        </p:nvSpPr>
        <p:spPr bwMode="auto">
          <a:xfrm>
            <a:off x="8800200" y="1666865"/>
            <a:ext cx="2051660" cy="685800"/>
          </a:xfrm>
          <a:prstGeom prst="wedgeRectCallout">
            <a:avLst>
              <a:gd name="adj1" fmla="val -65616"/>
              <a:gd name="adj2" fmla="val -5094"/>
            </a:avLst>
          </a:prstGeom>
          <a:noFill/>
          <a:ln w="9525">
            <a:solidFill>
              <a:srgbClr val="F252EE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r>
              <a:rPr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</a:t>
            </a:r>
            <a:r>
              <a:rPr lang="zh-CN" altLang="en-US" sz="24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制品(</a:t>
            </a:r>
            <a:r>
              <a:rPr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软体)</a:t>
            </a:r>
            <a:endParaRPr lang="zh-CN" altLang="en-US" sz="2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Rectangle 16"/>
          <p:cNvSpPr>
            <a:spLocks noChangeArrowheads="1"/>
          </p:cNvSpPr>
          <p:nvPr/>
        </p:nvSpPr>
        <p:spPr bwMode="auto">
          <a:xfrm>
            <a:off x="1175709" y="2895599"/>
            <a:ext cx="9676151" cy="2905125"/>
          </a:xfrm>
          <a:prstGeom prst="rect">
            <a:avLst/>
          </a:prstGeom>
          <a:solidFill>
            <a:srgbClr val="FFCCFF"/>
          </a:solidFill>
          <a:ln w="38100" cmpd="dbl">
            <a:noFill/>
            <a:miter lim="800000"/>
          </a:ln>
        </p:spPr>
        <p:txBody>
          <a:bodyPr wrap="none" anchor="ctr"/>
          <a:lstStyle/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软件是计算机系统中与硬件相互依存的另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一部分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它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包括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及其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相关文档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的完整集合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）能够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完成预定功能和性能的可执行指令（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program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）使得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程序能够适当地操作信息的数据结构（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）描述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程序的操作和使用的文档（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document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utoUpdateAnimBg="0"/>
      <p:bldP spid="20" grpId="0"/>
      <p:bldP spid="21" grpId="0" animBg="1" autoUpdateAnimBg="0"/>
      <p:bldP spid="22" grpId="0" animBg="1" autoUpdateAnimBg="0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947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软件特点 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716061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648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1175709" y="1257299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r>
              <a:rPr lang="en-US" altLang="zh-CN" sz="2800" dirty="0" smtClean="0">
                <a:solidFill>
                  <a:srgbClr val="7A16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 smtClean="0">
                <a:solidFill>
                  <a:srgbClr val="7A16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、软件特点</a:t>
            </a:r>
            <a:endParaRPr lang="zh-CN" altLang="en-US" sz="2800" dirty="0">
              <a:solidFill>
                <a:srgbClr val="7A16F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248305" y="2072607"/>
            <a:ext cx="9857080" cy="4042444"/>
          </a:xfrm>
          <a:prstGeom prst="rect">
            <a:avLst/>
          </a:prstGeom>
          <a:noFill/>
          <a:ln w="38100" cmpd="dbl">
            <a:noFill/>
            <a:miter lim="800000"/>
          </a:ln>
          <a:effectLst/>
        </p:spPr>
        <p:txBody>
          <a:bodyPr wrap="none" anchor="ctr"/>
          <a:lstStyle/>
          <a:p>
            <a:pPr marL="457200" indent="-45720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软件是一种逻辑实体，而不是具体的物理实体。</a:t>
            </a:r>
            <a:endParaRPr lang="en-US" altLang="zh-CN" sz="2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4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软件的生产与硬件不同。</a:t>
            </a:r>
            <a:endParaRPr lang="en-US" altLang="zh-CN" sz="24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4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在软件的运行和使用期间，没有硬件那样的机械磨损，老化问题，</a:t>
            </a:r>
            <a:endParaRPr lang="zh-CN" altLang="en-US" sz="24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7030A0"/>
              </a:buClr>
              <a:defRPr/>
            </a:pPr>
            <a:r>
              <a:rPr lang="zh-CN" altLang="en-US" sz="24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但它存在退化问题，开发人员必须维护软件。</a:t>
            </a:r>
            <a:endParaRPr lang="en-US" altLang="zh-CN" sz="24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4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大多数软件是自定的，而不是通过已有构件组装而成的。</a:t>
            </a:r>
            <a:endParaRPr lang="en-US" altLang="zh-CN" sz="24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软件成本相当昂贵</a:t>
            </a:r>
            <a:r>
              <a:rPr lang="zh-CN" altLang="en-US" sz="24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软件本身是复杂的</a:t>
            </a:r>
            <a:r>
              <a:rPr lang="zh-CN" altLang="en-US" sz="24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utoUpdateAnimBg="0"/>
      <p:bldP spid="18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947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软件特点 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830361" y="582934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9674" y="790892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AutoShape 16"/>
          <p:cNvSpPr>
            <a:spLocks noChangeArrowheads="1"/>
          </p:cNvSpPr>
          <p:nvPr/>
        </p:nvSpPr>
        <p:spPr bwMode="auto">
          <a:xfrm>
            <a:off x="2421414" y="2133477"/>
            <a:ext cx="786133" cy="533400"/>
          </a:xfrm>
          <a:prstGeom prst="wedgeRectCallout">
            <a:avLst>
              <a:gd name="adj1" fmla="val -60157"/>
              <a:gd name="adj2" fmla="val 107736"/>
            </a:avLst>
          </a:prstGeom>
          <a:noFill/>
          <a:ln w="9525">
            <a:solidFill>
              <a:srgbClr val="7A16F4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r>
              <a:rPr lang="zh-CN" altLang="en-US" sz="2000" dirty="0">
                <a:solidFill>
                  <a:srgbClr val="F252EE"/>
                </a:solidFill>
                <a:ea typeface="幼圆" panose="02010509060101010101" pitchFamily="49" charset="-122"/>
              </a:rPr>
              <a:t>磨合调整</a:t>
            </a:r>
            <a:endParaRPr lang="zh-CN" altLang="en-US" sz="2000" dirty="0">
              <a:solidFill>
                <a:srgbClr val="F252EE"/>
              </a:solidFill>
              <a:ea typeface="幼圆" panose="02010509060101010101" pitchFamily="49" charset="-122"/>
            </a:endParaRPr>
          </a:p>
        </p:txBody>
      </p:sp>
      <p:sp>
        <p:nvSpPr>
          <p:cNvPr id="26" name="AutoShape 17"/>
          <p:cNvSpPr>
            <a:spLocks noChangeArrowheads="1"/>
          </p:cNvSpPr>
          <p:nvPr/>
        </p:nvSpPr>
        <p:spPr bwMode="auto">
          <a:xfrm>
            <a:off x="3524256" y="2509776"/>
            <a:ext cx="819144" cy="609600"/>
          </a:xfrm>
          <a:prstGeom prst="wedgeRectCallout">
            <a:avLst>
              <a:gd name="adj1" fmla="val 85918"/>
              <a:gd name="adj2" fmla="val 18752"/>
            </a:avLst>
          </a:prstGeom>
          <a:noFill/>
          <a:ln w="9525">
            <a:solidFill>
              <a:srgbClr val="7A16F4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zh-CN" altLang="en-US" sz="2000" dirty="0">
                <a:solidFill>
                  <a:srgbClr val="F252EE"/>
                </a:solidFill>
                <a:ea typeface="幼圆" panose="02010509060101010101" pitchFamily="49" charset="-122"/>
              </a:rPr>
              <a:t>磨损用坏</a:t>
            </a:r>
            <a:endParaRPr lang="zh-CN" altLang="en-US" sz="2000" dirty="0">
              <a:solidFill>
                <a:srgbClr val="F252EE"/>
              </a:solidFill>
              <a:ea typeface="幼圆" panose="02010509060101010101" pitchFamily="49" charset="-122"/>
            </a:endParaRPr>
          </a:p>
        </p:txBody>
      </p:sp>
      <p:sp>
        <p:nvSpPr>
          <p:cNvPr id="27" name="AutoShape 21"/>
          <p:cNvSpPr>
            <a:spLocks noChangeArrowheads="1"/>
          </p:cNvSpPr>
          <p:nvPr/>
        </p:nvSpPr>
        <p:spPr bwMode="auto">
          <a:xfrm>
            <a:off x="6424646" y="1695389"/>
            <a:ext cx="976280" cy="381000"/>
          </a:xfrm>
          <a:prstGeom prst="wedgeRectCallout">
            <a:avLst>
              <a:gd name="adj1" fmla="val 59554"/>
              <a:gd name="adj2" fmla="val 146250"/>
            </a:avLst>
          </a:prstGeom>
          <a:noFill/>
          <a:ln w="9525">
            <a:solidFill>
              <a:srgbClr val="7A16F4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r>
              <a:rPr lang="zh-CN" altLang="en-US" sz="2000" dirty="0">
                <a:solidFill>
                  <a:srgbClr val="F252EE"/>
                </a:solidFill>
                <a:ea typeface="幼圆" panose="02010509060101010101" pitchFamily="49" charset="-122"/>
              </a:rPr>
              <a:t>修改点</a:t>
            </a:r>
            <a:endParaRPr lang="zh-CN" altLang="en-US" sz="2000" dirty="0">
              <a:solidFill>
                <a:srgbClr val="F252EE"/>
              </a:solidFill>
              <a:ea typeface="幼圆" panose="02010509060101010101" pitchFamily="49" charset="-122"/>
            </a:endParaRPr>
          </a:p>
        </p:txBody>
      </p:sp>
      <p:sp>
        <p:nvSpPr>
          <p:cNvPr id="28" name="AutoShape 22"/>
          <p:cNvSpPr>
            <a:spLocks noChangeArrowheads="1"/>
          </p:cNvSpPr>
          <p:nvPr/>
        </p:nvSpPr>
        <p:spPr bwMode="auto">
          <a:xfrm>
            <a:off x="8258208" y="1885884"/>
            <a:ext cx="1295400" cy="495300"/>
          </a:xfrm>
          <a:prstGeom prst="wedgeRectCallout">
            <a:avLst>
              <a:gd name="adj1" fmla="val -18750"/>
              <a:gd name="adj2" fmla="val 127500"/>
            </a:avLst>
          </a:prstGeom>
          <a:noFill/>
          <a:ln w="9525">
            <a:solidFill>
              <a:srgbClr val="7A16F4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zh-CN" altLang="en-US" sz="2000" dirty="0">
                <a:solidFill>
                  <a:srgbClr val="F252EE"/>
                </a:solidFill>
                <a:ea typeface="幼圆" panose="02010509060101010101" pitchFamily="49" charset="-122"/>
              </a:rPr>
              <a:t>实际曲线</a:t>
            </a:r>
            <a:endParaRPr lang="zh-CN" altLang="en-US" sz="2000" dirty="0">
              <a:solidFill>
                <a:srgbClr val="F252EE"/>
              </a:solidFill>
              <a:ea typeface="幼圆" panose="02010509060101010101" pitchFamily="49" charset="-122"/>
            </a:endParaRPr>
          </a:p>
        </p:txBody>
      </p:sp>
      <p:sp>
        <p:nvSpPr>
          <p:cNvPr id="29" name="Freeform 23"/>
          <p:cNvSpPr/>
          <p:nvPr/>
        </p:nvSpPr>
        <p:spPr bwMode="auto">
          <a:xfrm>
            <a:off x="6658008" y="2357376"/>
            <a:ext cx="2057400" cy="1079500"/>
          </a:xfrm>
          <a:custGeom>
            <a:avLst/>
            <a:gdLst>
              <a:gd name="T0" fmla="*/ 0 w 1296"/>
              <a:gd name="T1" fmla="*/ 0 h 680"/>
              <a:gd name="T2" fmla="*/ 76200 w 1296"/>
              <a:gd name="T3" fmla="*/ 685800 h 680"/>
              <a:gd name="T4" fmla="*/ 228600 w 1296"/>
              <a:gd name="T5" fmla="*/ 914400 h 680"/>
              <a:gd name="T6" fmla="*/ 533400 w 1296"/>
              <a:gd name="T7" fmla="*/ 1066800 h 680"/>
              <a:gd name="T8" fmla="*/ 914400 w 1296"/>
              <a:gd name="T9" fmla="*/ 990600 h 680"/>
              <a:gd name="T10" fmla="*/ 1371600 w 1296"/>
              <a:gd name="T11" fmla="*/ 762000 h 680"/>
              <a:gd name="T12" fmla="*/ 2057400 w 1296"/>
              <a:gd name="T13" fmla="*/ 381000 h 68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96"/>
              <a:gd name="T22" fmla="*/ 0 h 680"/>
              <a:gd name="T23" fmla="*/ 1296 w 1296"/>
              <a:gd name="T24" fmla="*/ 680 h 68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96" h="680">
                <a:moveTo>
                  <a:pt x="0" y="0"/>
                </a:moveTo>
                <a:cubicBezTo>
                  <a:pt x="12" y="168"/>
                  <a:pt x="24" y="336"/>
                  <a:pt x="48" y="432"/>
                </a:cubicBezTo>
                <a:cubicBezTo>
                  <a:pt x="72" y="528"/>
                  <a:pt x="96" y="536"/>
                  <a:pt x="144" y="576"/>
                </a:cubicBezTo>
                <a:cubicBezTo>
                  <a:pt x="192" y="616"/>
                  <a:pt x="264" y="664"/>
                  <a:pt x="336" y="672"/>
                </a:cubicBezTo>
                <a:cubicBezTo>
                  <a:pt x="408" y="680"/>
                  <a:pt x="488" y="656"/>
                  <a:pt x="576" y="624"/>
                </a:cubicBezTo>
                <a:cubicBezTo>
                  <a:pt x="664" y="592"/>
                  <a:pt x="744" y="544"/>
                  <a:pt x="864" y="480"/>
                </a:cubicBezTo>
                <a:cubicBezTo>
                  <a:pt x="984" y="416"/>
                  <a:pt x="1224" y="280"/>
                  <a:pt x="1296" y="240"/>
                </a:cubicBezTo>
              </a:path>
            </a:pathLst>
          </a:custGeom>
          <a:noFill/>
          <a:ln w="19050">
            <a:solidFill>
              <a:srgbClr val="D539C6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" name="Freeform 24"/>
          <p:cNvSpPr/>
          <p:nvPr/>
        </p:nvSpPr>
        <p:spPr bwMode="auto">
          <a:xfrm>
            <a:off x="7191408" y="2376424"/>
            <a:ext cx="838200" cy="1066800"/>
          </a:xfrm>
          <a:custGeom>
            <a:avLst/>
            <a:gdLst>
              <a:gd name="T0" fmla="*/ 0 w 528"/>
              <a:gd name="T1" fmla="*/ 1016000 h 672"/>
              <a:gd name="T2" fmla="*/ 76200 w 528"/>
              <a:gd name="T3" fmla="*/ 101600 h 672"/>
              <a:gd name="T4" fmla="*/ 152400 w 528"/>
              <a:gd name="T5" fmla="*/ 787400 h 672"/>
              <a:gd name="T6" fmla="*/ 304800 w 528"/>
              <a:gd name="T7" fmla="*/ 939800 h 672"/>
              <a:gd name="T8" fmla="*/ 304800 w 528"/>
              <a:gd name="T9" fmla="*/ 25400 h 672"/>
              <a:gd name="T10" fmla="*/ 457200 w 528"/>
              <a:gd name="T11" fmla="*/ 787400 h 672"/>
              <a:gd name="T12" fmla="*/ 533400 w 528"/>
              <a:gd name="T13" fmla="*/ 863600 h 672"/>
              <a:gd name="T14" fmla="*/ 685800 w 528"/>
              <a:gd name="T15" fmla="*/ 101600 h 672"/>
              <a:gd name="T16" fmla="*/ 685800 w 528"/>
              <a:gd name="T17" fmla="*/ 558800 h 672"/>
              <a:gd name="T18" fmla="*/ 838200 w 528"/>
              <a:gd name="T19" fmla="*/ 711200 h 6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28"/>
              <a:gd name="T31" fmla="*/ 0 h 672"/>
              <a:gd name="T32" fmla="*/ 528 w 528"/>
              <a:gd name="T33" fmla="*/ 672 h 67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28" h="672">
                <a:moveTo>
                  <a:pt x="0" y="640"/>
                </a:moveTo>
                <a:cubicBezTo>
                  <a:pt x="16" y="364"/>
                  <a:pt x="32" y="88"/>
                  <a:pt x="48" y="64"/>
                </a:cubicBezTo>
                <a:cubicBezTo>
                  <a:pt x="64" y="40"/>
                  <a:pt x="72" y="408"/>
                  <a:pt x="96" y="496"/>
                </a:cubicBezTo>
                <a:cubicBezTo>
                  <a:pt x="120" y="584"/>
                  <a:pt x="176" y="672"/>
                  <a:pt x="192" y="592"/>
                </a:cubicBezTo>
                <a:cubicBezTo>
                  <a:pt x="208" y="512"/>
                  <a:pt x="176" y="32"/>
                  <a:pt x="192" y="16"/>
                </a:cubicBezTo>
                <a:cubicBezTo>
                  <a:pt x="208" y="0"/>
                  <a:pt x="264" y="408"/>
                  <a:pt x="288" y="496"/>
                </a:cubicBezTo>
                <a:cubicBezTo>
                  <a:pt x="312" y="584"/>
                  <a:pt x="312" y="616"/>
                  <a:pt x="336" y="544"/>
                </a:cubicBezTo>
                <a:cubicBezTo>
                  <a:pt x="360" y="472"/>
                  <a:pt x="416" y="96"/>
                  <a:pt x="432" y="64"/>
                </a:cubicBezTo>
                <a:cubicBezTo>
                  <a:pt x="448" y="32"/>
                  <a:pt x="416" y="288"/>
                  <a:pt x="432" y="352"/>
                </a:cubicBezTo>
                <a:cubicBezTo>
                  <a:pt x="448" y="416"/>
                  <a:pt x="512" y="432"/>
                  <a:pt x="528" y="448"/>
                </a:cubicBezTo>
              </a:path>
            </a:pathLst>
          </a:custGeom>
          <a:noFill/>
          <a:ln w="9525">
            <a:solidFill>
              <a:srgbClr val="58F62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" name="AutoShape 25"/>
          <p:cNvSpPr>
            <a:spLocks noChangeArrowheads="1"/>
          </p:cNvSpPr>
          <p:nvPr/>
        </p:nvSpPr>
        <p:spPr bwMode="auto">
          <a:xfrm>
            <a:off x="8258208" y="3119376"/>
            <a:ext cx="1295400" cy="381000"/>
          </a:xfrm>
          <a:prstGeom prst="wedgeRectCallout">
            <a:avLst>
              <a:gd name="adj1" fmla="val -44306"/>
              <a:gd name="adj2" fmla="val 124167"/>
            </a:avLst>
          </a:prstGeom>
          <a:noFill/>
          <a:ln w="9525">
            <a:solidFill>
              <a:srgbClr val="7A16F4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zh-CN" altLang="en-US" sz="2000" dirty="0">
                <a:solidFill>
                  <a:srgbClr val="F252EE"/>
                </a:solidFill>
                <a:ea typeface="幼圆" panose="02010509060101010101" pitchFamily="49" charset="-122"/>
              </a:rPr>
              <a:t>理想曲线</a:t>
            </a:r>
            <a:endParaRPr lang="zh-CN" altLang="en-US" sz="2000" dirty="0">
              <a:solidFill>
                <a:srgbClr val="F252EE"/>
              </a:solidFill>
              <a:ea typeface="幼圆" panose="02010509060101010101" pitchFamily="49" charset="-122"/>
            </a:endParaRPr>
          </a:p>
        </p:txBody>
      </p:sp>
      <p:grpSp>
        <p:nvGrpSpPr>
          <p:cNvPr id="32" name="Group 32"/>
          <p:cNvGrpSpPr/>
          <p:nvPr/>
        </p:nvGrpSpPr>
        <p:grpSpPr bwMode="auto">
          <a:xfrm>
            <a:off x="1562104" y="2128777"/>
            <a:ext cx="3390904" cy="3267076"/>
            <a:chOff x="984" y="2448"/>
            <a:chExt cx="2136" cy="2058"/>
          </a:xfrm>
        </p:grpSpPr>
        <p:sp>
          <p:nvSpPr>
            <p:cNvPr id="33" name="Line 13"/>
            <p:cNvSpPr>
              <a:spLocks noChangeShapeType="1"/>
            </p:cNvSpPr>
            <p:nvPr/>
          </p:nvSpPr>
          <p:spPr bwMode="auto">
            <a:xfrm>
              <a:off x="1296" y="2496"/>
              <a:ext cx="0" cy="1152"/>
            </a:xfrm>
            <a:prstGeom prst="line">
              <a:avLst/>
            </a:prstGeom>
            <a:noFill/>
            <a:ln w="28575">
              <a:solidFill>
                <a:srgbClr val="7A16F4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Line 14"/>
            <p:cNvSpPr>
              <a:spLocks noChangeShapeType="1"/>
            </p:cNvSpPr>
            <p:nvPr/>
          </p:nvSpPr>
          <p:spPr bwMode="auto">
            <a:xfrm flipH="1">
              <a:off x="1296" y="3648"/>
              <a:ext cx="1776" cy="0"/>
            </a:xfrm>
            <a:prstGeom prst="line">
              <a:avLst/>
            </a:prstGeom>
            <a:noFill/>
            <a:ln w="28575">
              <a:solidFill>
                <a:srgbClr val="7A16F4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Freeform 15"/>
            <p:cNvSpPr/>
            <p:nvPr/>
          </p:nvSpPr>
          <p:spPr bwMode="auto">
            <a:xfrm>
              <a:off x="1392" y="2640"/>
              <a:ext cx="1656" cy="888"/>
            </a:xfrm>
            <a:custGeom>
              <a:avLst/>
              <a:gdLst>
                <a:gd name="T0" fmla="*/ 0 w 1656"/>
                <a:gd name="T1" fmla="*/ 0 h 1176"/>
                <a:gd name="T2" fmla="*/ 96 w 1656"/>
                <a:gd name="T3" fmla="*/ 616 h 1176"/>
                <a:gd name="T4" fmla="*/ 192 w 1656"/>
                <a:gd name="T5" fmla="*/ 725 h 1176"/>
                <a:gd name="T6" fmla="*/ 432 w 1656"/>
                <a:gd name="T7" fmla="*/ 761 h 1176"/>
                <a:gd name="T8" fmla="*/ 912 w 1656"/>
                <a:gd name="T9" fmla="*/ 834 h 1176"/>
                <a:gd name="T10" fmla="*/ 1296 w 1656"/>
                <a:gd name="T11" fmla="*/ 834 h 1176"/>
                <a:gd name="T12" fmla="*/ 1488 w 1656"/>
                <a:gd name="T13" fmla="*/ 507 h 1176"/>
                <a:gd name="T14" fmla="*/ 1632 w 1656"/>
                <a:gd name="T15" fmla="*/ 181 h 1176"/>
                <a:gd name="T16" fmla="*/ 1632 w 1656"/>
                <a:gd name="T17" fmla="*/ 145 h 11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56"/>
                <a:gd name="T28" fmla="*/ 0 h 1176"/>
                <a:gd name="T29" fmla="*/ 1656 w 1656"/>
                <a:gd name="T30" fmla="*/ 1176 h 11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56" h="1176">
                  <a:moveTo>
                    <a:pt x="0" y="0"/>
                  </a:moveTo>
                  <a:cubicBezTo>
                    <a:pt x="32" y="328"/>
                    <a:pt x="64" y="656"/>
                    <a:pt x="96" y="816"/>
                  </a:cubicBezTo>
                  <a:cubicBezTo>
                    <a:pt x="128" y="976"/>
                    <a:pt x="136" y="928"/>
                    <a:pt x="192" y="960"/>
                  </a:cubicBezTo>
                  <a:cubicBezTo>
                    <a:pt x="248" y="992"/>
                    <a:pt x="312" y="984"/>
                    <a:pt x="432" y="1008"/>
                  </a:cubicBezTo>
                  <a:cubicBezTo>
                    <a:pt x="552" y="1032"/>
                    <a:pt x="768" y="1088"/>
                    <a:pt x="912" y="1104"/>
                  </a:cubicBezTo>
                  <a:cubicBezTo>
                    <a:pt x="1056" y="1120"/>
                    <a:pt x="1200" y="1176"/>
                    <a:pt x="1296" y="1104"/>
                  </a:cubicBezTo>
                  <a:cubicBezTo>
                    <a:pt x="1392" y="1032"/>
                    <a:pt x="1432" y="816"/>
                    <a:pt x="1488" y="672"/>
                  </a:cubicBezTo>
                  <a:cubicBezTo>
                    <a:pt x="1544" y="528"/>
                    <a:pt x="1608" y="320"/>
                    <a:pt x="1632" y="240"/>
                  </a:cubicBezTo>
                  <a:cubicBezTo>
                    <a:pt x="1656" y="160"/>
                    <a:pt x="1644" y="176"/>
                    <a:pt x="1632" y="192"/>
                  </a:cubicBezTo>
                </a:path>
              </a:pathLst>
            </a:custGeom>
            <a:noFill/>
            <a:ln w="9525">
              <a:solidFill>
                <a:srgbClr val="E85A4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AutoShape 26"/>
            <p:cNvSpPr>
              <a:spLocks noChangeArrowheads="1"/>
            </p:cNvSpPr>
            <p:nvPr/>
          </p:nvSpPr>
          <p:spPr bwMode="auto">
            <a:xfrm>
              <a:off x="1400" y="4266"/>
              <a:ext cx="1465" cy="240"/>
            </a:xfrm>
            <a:prstGeom prst="wedgeRectCallout">
              <a:avLst>
                <a:gd name="adj1" fmla="val -19356"/>
                <a:gd name="adj2" fmla="val -15833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sz="2400" dirty="0">
                  <a:solidFill>
                    <a:srgbClr val="0D0D0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硬件失效率曲线</a:t>
              </a:r>
              <a:endParaRPr lang="zh-CN" altLang="en-US" sz="24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AutoShape 27"/>
            <p:cNvSpPr>
              <a:spLocks noChangeArrowheads="1"/>
            </p:cNvSpPr>
            <p:nvPr/>
          </p:nvSpPr>
          <p:spPr bwMode="auto">
            <a:xfrm>
              <a:off x="2610" y="3696"/>
              <a:ext cx="510" cy="216"/>
            </a:xfrm>
            <a:prstGeom prst="wedgeRectCallout">
              <a:avLst>
                <a:gd name="adj1" fmla="val 15046"/>
                <a:gd name="adj2" fmla="val 42708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sz="2000" dirty="0">
                  <a:solidFill>
                    <a:srgbClr val="7A16F4"/>
                  </a:solidFill>
                  <a:ea typeface="幼圆" panose="02010509060101010101" pitchFamily="49" charset="-122"/>
                </a:rPr>
                <a:t>时间</a:t>
              </a:r>
              <a:endParaRPr lang="zh-CN" altLang="en-US" sz="2000" dirty="0">
                <a:solidFill>
                  <a:srgbClr val="7A16F4"/>
                </a:solidFill>
                <a:ea typeface="幼圆" panose="02010509060101010101" pitchFamily="49" charset="-122"/>
              </a:endParaRPr>
            </a:p>
          </p:txBody>
        </p:sp>
        <p:sp>
          <p:nvSpPr>
            <p:cNvPr id="38" name="AutoShape 28"/>
            <p:cNvSpPr>
              <a:spLocks noChangeArrowheads="1"/>
            </p:cNvSpPr>
            <p:nvPr/>
          </p:nvSpPr>
          <p:spPr bwMode="auto">
            <a:xfrm>
              <a:off x="984" y="2448"/>
              <a:ext cx="240" cy="576"/>
            </a:xfrm>
            <a:prstGeom prst="wedgeRectCallout">
              <a:avLst>
                <a:gd name="adj1" fmla="val -62917"/>
                <a:gd name="adj2" fmla="val -16319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sz="2000" dirty="0">
                  <a:solidFill>
                    <a:srgbClr val="7A16F4"/>
                  </a:solidFill>
                  <a:ea typeface="幼圆" panose="02010509060101010101" pitchFamily="49" charset="-122"/>
                </a:rPr>
                <a:t>失效率</a:t>
              </a:r>
              <a:endParaRPr lang="zh-CN" altLang="en-US" sz="2000" dirty="0">
                <a:solidFill>
                  <a:srgbClr val="7A16F4"/>
                </a:solidFill>
                <a:ea typeface="幼圆" panose="02010509060101010101" pitchFamily="49" charset="-122"/>
              </a:endParaRPr>
            </a:p>
          </p:txBody>
        </p:sp>
      </p:grpSp>
      <p:grpSp>
        <p:nvGrpSpPr>
          <p:cNvPr id="39" name="Group 33"/>
          <p:cNvGrpSpPr/>
          <p:nvPr/>
        </p:nvGrpSpPr>
        <p:grpSpPr bwMode="auto">
          <a:xfrm>
            <a:off x="5972208" y="2204976"/>
            <a:ext cx="3276600" cy="3190875"/>
            <a:chOff x="3168" y="2496"/>
            <a:chExt cx="2064" cy="2010"/>
          </a:xfrm>
        </p:grpSpPr>
        <p:sp>
          <p:nvSpPr>
            <p:cNvPr id="40" name="Line 18"/>
            <p:cNvSpPr>
              <a:spLocks noChangeShapeType="1"/>
            </p:cNvSpPr>
            <p:nvPr/>
          </p:nvSpPr>
          <p:spPr bwMode="auto">
            <a:xfrm>
              <a:off x="3408" y="2496"/>
              <a:ext cx="0" cy="1152"/>
            </a:xfrm>
            <a:prstGeom prst="line">
              <a:avLst/>
            </a:prstGeom>
            <a:noFill/>
            <a:ln w="28575">
              <a:solidFill>
                <a:srgbClr val="7A16F4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Line 19"/>
            <p:cNvSpPr>
              <a:spLocks noChangeShapeType="1"/>
            </p:cNvSpPr>
            <p:nvPr/>
          </p:nvSpPr>
          <p:spPr bwMode="auto">
            <a:xfrm flipH="1">
              <a:off x="3408" y="3648"/>
              <a:ext cx="1776" cy="0"/>
            </a:xfrm>
            <a:prstGeom prst="line">
              <a:avLst/>
            </a:prstGeom>
            <a:noFill/>
            <a:ln w="28575">
              <a:solidFill>
                <a:srgbClr val="7A16F4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Freeform 20"/>
            <p:cNvSpPr/>
            <p:nvPr/>
          </p:nvSpPr>
          <p:spPr bwMode="auto">
            <a:xfrm>
              <a:off x="3504" y="2640"/>
              <a:ext cx="1280" cy="850"/>
            </a:xfrm>
            <a:custGeom>
              <a:avLst/>
              <a:gdLst>
                <a:gd name="T0" fmla="*/ 0 w 1280"/>
                <a:gd name="T1" fmla="*/ 0 h 850"/>
                <a:gd name="T2" fmla="*/ 96 w 1280"/>
                <a:gd name="T3" fmla="*/ 616 h 850"/>
                <a:gd name="T4" fmla="*/ 192 w 1280"/>
                <a:gd name="T5" fmla="*/ 725 h 850"/>
                <a:gd name="T6" fmla="*/ 440 w 1280"/>
                <a:gd name="T7" fmla="*/ 784 h 850"/>
                <a:gd name="T8" fmla="*/ 912 w 1280"/>
                <a:gd name="T9" fmla="*/ 834 h 850"/>
                <a:gd name="T10" fmla="*/ 1216 w 1280"/>
                <a:gd name="T11" fmla="*/ 848 h 850"/>
                <a:gd name="T12" fmla="*/ 1272 w 1280"/>
                <a:gd name="T13" fmla="*/ 824 h 850"/>
                <a:gd name="T14" fmla="*/ 1264 w 1280"/>
                <a:gd name="T15" fmla="*/ 824 h 8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80"/>
                <a:gd name="T25" fmla="*/ 0 h 850"/>
                <a:gd name="T26" fmla="*/ 1280 w 1280"/>
                <a:gd name="T27" fmla="*/ 850 h 85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80" h="850">
                  <a:moveTo>
                    <a:pt x="0" y="0"/>
                  </a:moveTo>
                  <a:cubicBezTo>
                    <a:pt x="32" y="248"/>
                    <a:pt x="64" y="495"/>
                    <a:pt x="96" y="616"/>
                  </a:cubicBezTo>
                  <a:cubicBezTo>
                    <a:pt x="128" y="737"/>
                    <a:pt x="135" y="697"/>
                    <a:pt x="192" y="725"/>
                  </a:cubicBezTo>
                  <a:cubicBezTo>
                    <a:pt x="249" y="753"/>
                    <a:pt x="320" y="766"/>
                    <a:pt x="440" y="784"/>
                  </a:cubicBezTo>
                  <a:cubicBezTo>
                    <a:pt x="560" y="802"/>
                    <a:pt x="783" y="823"/>
                    <a:pt x="912" y="834"/>
                  </a:cubicBezTo>
                  <a:cubicBezTo>
                    <a:pt x="1041" y="845"/>
                    <a:pt x="1156" y="850"/>
                    <a:pt x="1216" y="848"/>
                  </a:cubicBezTo>
                  <a:cubicBezTo>
                    <a:pt x="1276" y="846"/>
                    <a:pt x="1264" y="828"/>
                    <a:pt x="1272" y="824"/>
                  </a:cubicBezTo>
                  <a:cubicBezTo>
                    <a:pt x="1280" y="820"/>
                    <a:pt x="1266" y="824"/>
                    <a:pt x="1264" y="824"/>
                  </a:cubicBezTo>
                </a:path>
              </a:pathLst>
            </a:custGeom>
            <a:noFill/>
            <a:ln w="9525">
              <a:solidFill>
                <a:srgbClr val="E85A4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AutoShape 29"/>
            <p:cNvSpPr>
              <a:spLocks noChangeArrowheads="1"/>
            </p:cNvSpPr>
            <p:nvPr/>
          </p:nvSpPr>
          <p:spPr bwMode="auto">
            <a:xfrm>
              <a:off x="4704" y="3696"/>
              <a:ext cx="528" cy="192"/>
            </a:xfrm>
            <a:prstGeom prst="wedgeRectCallout">
              <a:avLst>
                <a:gd name="adj1" fmla="val -10880"/>
                <a:gd name="adj2" fmla="val 17708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sz="2000" dirty="0">
                  <a:solidFill>
                    <a:srgbClr val="7A16F4"/>
                  </a:solidFill>
                  <a:ea typeface="幼圆" panose="02010509060101010101" pitchFamily="49" charset="-122"/>
                </a:rPr>
                <a:t>时间</a:t>
              </a:r>
              <a:endParaRPr lang="zh-CN" altLang="en-US" sz="2000" dirty="0">
                <a:solidFill>
                  <a:srgbClr val="7A16F4"/>
                </a:solidFill>
                <a:ea typeface="幼圆" panose="02010509060101010101" pitchFamily="49" charset="-122"/>
              </a:endParaRPr>
            </a:p>
          </p:txBody>
        </p:sp>
        <p:sp>
          <p:nvSpPr>
            <p:cNvPr id="45" name="AutoShape 30"/>
            <p:cNvSpPr>
              <a:spLocks noChangeArrowheads="1"/>
            </p:cNvSpPr>
            <p:nvPr/>
          </p:nvSpPr>
          <p:spPr bwMode="auto">
            <a:xfrm>
              <a:off x="3168" y="2496"/>
              <a:ext cx="240" cy="576"/>
            </a:xfrm>
            <a:prstGeom prst="wedgeRectCallout">
              <a:avLst>
                <a:gd name="adj1" fmla="val -52917"/>
                <a:gd name="adj2" fmla="val 29514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sz="2000" dirty="0">
                  <a:solidFill>
                    <a:srgbClr val="7A16F4"/>
                  </a:solidFill>
                  <a:ea typeface="幼圆" panose="02010509060101010101" pitchFamily="49" charset="-122"/>
                </a:rPr>
                <a:t>失效率</a:t>
              </a:r>
              <a:endParaRPr lang="zh-CN" altLang="en-US" sz="2000" dirty="0">
                <a:solidFill>
                  <a:srgbClr val="7A16F4"/>
                </a:solidFill>
                <a:ea typeface="幼圆" panose="02010509060101010101" pitchFamily="49" charset="-122"/>
              </a:endParaRPr>
            </a:p>
          </p:txBody>
        </p:sp>
        <p:sp>
          <p:nvSpPr>
            <p:cNvPr id="46" name="AutoShape 31"/>
            <p:cNvSpPr>
              <a:spLocks noChangeArrowheads="1"/>
            </p:cNvSpPr>
            <p:nvPr/>
          </p:nvSpPr>
          <p:spPr bwMode="auto">
            <a:xfrm>
              <a:off x="3504" y="4266"/>
              <a:ext cx="1512" cy="240"/>
            </a:xfrm>
            <a:prstGeom prst="wedgeRectCallout">
              <a:avLst>
                <a:gd name="adj1" fmla="val -20051"/>
                <a:gd name="adj2" fmla="val 17500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sz="2400" dirty="0">
                  <a:solidFill>
                    <a:srgbClr val="0D0D0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软件失效率曲线</a:t>
              </a:r>
              <a:endParaRPr lang="zh-CN" altLang="en-US" sz="24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 autoUpdateAnimBg="0"/>
      <p:bldP spid="26" grpId="0" animBg="1" autoUpdateAnimBg="0"/>
      <p:bldP spid="27" grpId="0" animBg="1" autoUpdateAnimBg="0"/>
      <p:bldP spid="28" grpId="0" animBg="1" autoUpdateAnimBg="0"/>
      <p:bldP spid="29" grpId="0" animBg="1"/>
      <p:bldP spid="30" grpId="0" animBg="1"/>
      <p:bldP spid="31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947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危机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716061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648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1175709" y="1257299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r>
              <a:rPr lang="en-US" altLang="zh-CN" sz="2800" dirty="0">
                <a:solidFill>
                  <a:srgbClr val="7A16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dirty="0" smtClean="0">
                <a:solidFill>
                  <a:srgbClr val="7A16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、软件危机</a:t>
            </a:r>
            <a:endParaRPr lang="zh-CN" altLang="en-US" sz="2800" dirty="0">
              <a:solidFill>
                <a:srgbClr val="7A16F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175709" y="2072607"/>
            <a:ext cx="9929675" cy="4042444"/>
          </a:xfrm>
          <a:prstGeom prst="rect">
            <a:avLst/>
          </a:prstGeom>
          <a:noFill/>
          <a:ln w="38100" cmpd="dbl">
            <a:noFill/>
            <a:miter lim="800000"/>
          </a:ln>
          <a:effectLst/>
        </p:spPr>
        <p:txBody>
          <a:bodyPr wrap="none" anchor="ctr"/>
          <a:lstStyle/>
          <a:p>
            <a:pPr marL="457200" indent="-45720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endParaRPr lang="zh-CN" altLang="en-US" sz="24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248304" y="2072607"/>
            <a:ext cx="94101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软件危机定义：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软件在开发和维护过程中遇到的一系列严重问题。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软件危机包含两层含义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如何开发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软件。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如何维护数量不断膨胀的已有软件。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947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危机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716061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648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175709" y="2072607"/>
            <a:ext cx="9929675" cy="4042444"/>
          </a:xfrm>
          <a:prstGeom prst="rect">
            <a:avLst/>
          </a:prstGeom>
          <a:noFill/>
          <a:ln w="38100" cmpd="dbl">
            <a:noFill/>
            <a:miter lim="800000"/>
          </a:ln>
          <a:effectLst/>
        </p:spPr>
        <p:txBody>
          <a:bodyPr wrap="none" anchor="ctr"/>
          <a:lstStyle/>
          <a:p>
            <a:pPr marL="457200" indent="-45720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endParaRPr lang="zh-CN" altLang="en-US" sz="24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00088" y="1261001"/>
            <a:ext cx="10792183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Aft>
                <a:spcPts val="1200"/>
              </a:spcAft>
              <a:defRPr/>
            </a:pPr>
            <a:r>
              <a:rPr lang="zh-CN" altLang="en-US" sz="2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软件危机的表现：</a:t>
            </a:r>
            <a:endParaRPr lang="en-US" altLang="zh-CN" sz="2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）软件开发的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进度难以控制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，经常出现经费超预算、完成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期限拖延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的现象。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需求在开发初期不明确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，导致矛盾在后期集中暴露，从而对整个开发过程带来灾难性的后果。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spcAft>
                <a:spcPts val="600"/>
              </a:spcAft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文档资料不完整、不合格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。由于缺乏完整规范的资料，加之软件测试不充分，从而造成软件质量低下。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spcAft>
                <a:spcPts val="600"/>
              </a:spcAft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）软件的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可维护性差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，程序错误难以改正，程序不能适应硬件环境的改变。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spcAft>
                <a:spcPts val="600"/>
              </a:spcAft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价格昂贵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，软件成本在计算机系统总成本中所占的比例逐年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上升。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947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危机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716061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648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175709" y="2072607"/>
            <a:ext cx="9929675" cy="4042444"/>
          </a:xfrm>
          <a:prstGeom prst="rect">
            <a:avLst/>
          </a:prstGeom>
          <a:noFill/>
          <a:ln w="38100" cmpd="dbl">
            <a:noFill/>
            <a:miter lim="800000"/>
          </a:ln>
          <a:effectLst/>
        </p:spPr>
        <p:txBody>
          <a:bodyPr wrap="none" anchor="ctr"/>
          <a:lstStyle/>
          <a:p>
            <a:pPr marL="457200" indent="-45720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endParaRPr lang="zh-CN" altLang="en-US" sz="24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02000" y="1261001"/>
            <a:ext cx="10720746" cy="4670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Aft>
                <a:spcPts val="1200"/>
              </a:spcAft>
              <a:defRPr/>
            </a:pPr>
            <a:r>
              <a:rPr lang="zh-CN" altLang="en-US" sz="2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软件危机的原因：</a:t>
            </a:r>
            <a:endParaRPr lang="en-US" altLang="zh-CN" sz="2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户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对软件需求的描述不精确，可能有遗漏、有二义性、有错误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软件开发过程中，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用户提出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修改软件功能、界面、支撑环境等方面的要求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spcAft>
                <a:spcPts val="600"/>
              </a:spcAft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软件开发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对用户需求的理解与用户的本来愿望有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差异。不能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有效地、独立自主地处理大型软件的全部关系和各个分支，因此容易产生疏漏和错误。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spcAft>
                <a:spcPts val="600"/>
              </a:spcAft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管理人员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、软件开发人员等各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类人员的信息交流不及时、不准确、有时还会产生误解。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spcAft>
                <a:spcPts val="600"/>
              </a:spcAft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）缺乏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有力的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方法和工具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方面的支持，过分地依靠程序人员在软件开发过程中的技巧和创造性，加剧软件产品的个性化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947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危机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716061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648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175709" y="2072607"/>
            <a:ext cx="9929675" cy="4042444"/>
          </a:xfrm>
          <a:prstGeom prst="rect">
            <a:avLst/>
          </a:prstGeom>
          <a:noFill/>
          <a:ln w="38100" cmpd="dbl">
            <a:noFill/>
            <a:miter lim="800000"/>
          </a:ln>
          <a:effectLst/>
        </p:spPr>
        <p:txBody>
          <a:bodyPr wrap="none" anchor="ctr"/>
          <a:lstStyle/>
          <a:p>
            <a:pPr marL="457200" indent="-45720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endParaRPr lang="zh-CN" altLang="en-US" sz="24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02001" y="1261001"/>
            <a:ext cx="1040338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克服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危机的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途径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1968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年秋季，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NATO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（北约）的科技委员会召集了近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名一流的编程人员、计算机科学家和工业界巨头，讨论和制定摆脱“软件危机”的对策。由于认识到软件的设计、实现、维护和传统的工程规则有相同的基础，在那次会议上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首次提出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“软件工程”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software engineering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）这个概念。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02002" y="4734888"/>
            <a:ext cx="6108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软件工程学的存在价值：促进软件项目成功</a:t>
            </a:r>
            <a:endParaRPr lang="zh-CN" altLang="en-US" sz="2400" b="1" dirty="0">
              <a:solidFill>
                <a:srgbClr val="FF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utoUpdateAnimBg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410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的概念及范畴 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003701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747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1175709" y="1752600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r>
              <a:rPr lang="zh-CN" altLang="en-US" sz="2800" dirty="0">
                <a:solidFill>
                  <a:srgbClr val="7A16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1、“软件工程”</a:t>
            </a:r>
            <a:endParaRPr lang="zh-CN" altLang="en-US" sz="2800" dirty="0">
              <a:solidFill>
                <a:srgbClr val="7A16F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3982098" y="1752600"/>
            <a:ext cx="401890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zh-CN" sz="2800" dirty="0">
                <a:solidFill>
                  <a:srgbClr val="F252EE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----Software Engineering</a:t>
            </a:r>
            <a:endParaRPr lang="en-US" altLang="zh-CN" sz="2800" dirty="0">
              <a:solidFill>
                <a:srgbClr val="F252EE"/>
              </a:solidFill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p:sp>
        <p:nvSpPr>
          <p:cNvPr id="19" name="Rectangle 9"/>
          <p:cNvSpPr>
            <a:spLocks noChangeArrowheads="1"/>
          </p:cNvSpPr>
          <p:nvPr/>
        </p:nvSpPr>
        <p:spPr bwMode="auto">
          <a:xfrm>
            <a:off x="1175709" y="2895600"/>
            <a:ext cx="8395885" cy="1219200"/>
          </a:xfrm>
          <a:prstGeom prst="rect">
            <a:avLst/>
          </a:prstGeom>
          <a:solidFill>
            <a:srgbClr val="FFCCFF"/>
          </a:solidFill>
          <a:ln w="38100" cmpd="dbl">
            <a:noFill/>
            <a:miter lim="800000"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l">
              <a:lnSpc>
                <a:spcPct val="125000"/>
              </a:lnSpc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是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研究和应用如何以系统化的、规范的、可度量的方法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去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5000"/>
              </a:lnSpc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、运行和维护软件，即把工程化应用到软件上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utoUpdateAnimBg="0"/>
      <p:bldP spid="17" grpId="0" autoUpdateAnimBg="0"/>
      <p:bldP spid="19" grpId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5868" y="49278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软件工程的历史与发展趋势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468201" y="59534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57646" y="1245220"/>
            <a:ext cx="1088136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1940s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，第一台数字计算机诞生、软件、硬件概念诞生；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1968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，“软件工程”这个术语第一次使用，作为一个会议标题，该项目由北约（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NATO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）赞助；该会议确认了要用定义最佳实践的方式帮助改善软件开发；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1972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年，大卫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帕纳斯提出模块化和隐藏信息的关键概念，以帮助程序员应付日益增加软件系统的复杂性；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1981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年，软件工程经济学诞生，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Barry W. Boehm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在他的书中提出了成本模型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COCOMO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年以后，随着软件需求更多的出现在更小的组织，业界呼唤更廉价的软件解决方案，这导致了更多轻量的软件方法纷纷诞生，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Agile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就产生于这个背景下；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年，纪律敏捷交付框架（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Disciplined Agile Delivery Framework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）发布，这是一个混合框架，采用和扩展了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Unified Process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Scrum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和其他软件过程；</a:t>
            </a:r>
            <a:endParaRPr lang="zh-CN" altLang="en-US" sz="20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5868" y="49278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软件工程学研究的目标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468201" y="59534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57646" y="1245220"/>
            <a:ext cx="10881360" cy="335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软件开发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成本较低；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软件功能能够满足用户的需求；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软件性能较好；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软件可靠性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高；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软件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易于使用、维护和移植；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能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按时完成开发任务，并及时交付使用。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57645" y="4963210"/>
            <a:ext cx="90725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采用先进的软件工程方法，使质量、成本和生产率三者之间的关系达到最优的平衡状态。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602642" y="2161682"/>
              <a:ext cx="22365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软件工程学科概览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4754813" y="3101915"/>
              <a:ext cx="32528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行业人才格局及成长路线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4602642" y="4054464"/>
              <a:ext cx="43091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软件过程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软件工程的核心组成部分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4602641" y="4994215"/>
              <a:ext cx="22365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本课程的要点说明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软件生存周期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116193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747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0138" y="1542952"/>
            <a:ext cx="9058274" cy="1896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软件生存周期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b="1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指软件产品从考虑其概念开始到该软件产品交付使用，直至最终退役为止的整个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过程。一般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包括计划、分析、设计、实现、测试、集成、交付、维护等阶段。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00138" y="3738460"/>
            <a:ext cx="905827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b="1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实践中，软件开发并不总是按照计划、分析、设计、实现、测试、集成、交付、维护等顺序来执行的，即各个阶段是可以重叠交叉的。整个开发周期经常不是明显地划分为这些阶段，而是分析、设计、实现、再分析、再设计、再实现等迭代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执行。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63401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生存周期的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各个阶段主要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802308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747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0137" y="1428648"/>
            <a:ext cx="1039213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计划阶段</a:t>
            </a:r>
            <a:endParaRPr lang="zh-CN" altLang="en-US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确定待开发系统的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总体目标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范围。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研究系统的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可行性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和可能的解决方案，对资源、成本及进度进行合理的估算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00137" y="3066924"/>
            <a:ext cx="1039213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分析阶段</a:t>
            </a:r>
            <a:endParaRPr lang="en-US" altLang="zh-CN" sz="2400" b="1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、整理和提炼所收集到的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用户需求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，建立完整的分析模型，将其编写成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软件需求规格说明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和初步的用户手册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00138" y="4793698"/>
            <a:ext cx="1039213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设计阶段（总体设计和详细设计）</a:t>
            </a:r>
            <a:endParaRPr lang="zh-CN" altLang="en-US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设计阶段的目标是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决定软件怎么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软件设计主要集中于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软件体系结构、数据结构、用户界面和算法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等方面。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63401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生存周期的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各个阶段主要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802308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747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0137" y="1428648"/>
            <a:ext cx="1039213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实现阶段（编码）</a:t>
            </a:r>
            <a:endParaRPr lang="zh-CN" altLang="en-US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实现阶段是将所设计的各个模块编写成计算机可接受的程序代码。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00135" y="2581151"/>
            <a:ext cx="103921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测试阶段</a:t>
            </a:r>
            <a:endParaRPr lang="en-US" altLang="zh-CN" sz="2400" b="1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设计测试用例，对软件进行测试，发现错误，进行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改正。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00138" y="3764998"/>
            <a:ext cx="10392133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运行和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维护阶段</a:t>
            </a:r>
            <a:endParaRPr lang="en-US" altLang="zh-CN" sz="2400" b="1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应当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在软件的设计和实现阶段充分考虑软件的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可维护性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维护阶段需要测试是否正确地实现了所要求的修改，并保证在产品的修改过程中，没有做其他无关的改动。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维护常常是软件生命周期中最具挑战性的一个阶段，其费用是相当昂贵的。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5868" y="49278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软件工程学的肖像</a:t>
            </a:r>
            <a:endParaRPr lang="zh-CN" altLang="en-US" sz="28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250689" y="63636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内容占位符 2"/>
          <p:cNvSpPr txBox="1"/>
          <p:nvPr/>
        </p:nvSpPr>
        <p:spPr>
          <a:xfrm>
            <a:off x="365759" y="1149531"/>
            <a:ext cx="5150621" cy="36837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IEEE-CS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发布的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SWEBOK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定义了软件工程学科的内涵，它由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个知识域构成。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）软件需求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）软件设计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）软件构造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）软件测试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）软件维护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）软件配置管理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）软件工程管理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）软件工程过程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）软件工程工具和方法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）软件质量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内容占位符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311" y="323918"/>
            <a:ext cx="6565290" cy="6489112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235131" y="2965163"/>
            <a:ext cx="4118350" cy="2090087"/>
            <a:chOff x="235131" y="2965163"/>
            <a:chExt cx="4118350" cy="2090087"/>
          </a:xfrm>
        </p:grpSpPr>
        <p:sp>
          <p:nvSpPr>
            <p:cNvPr id="12" name="任意多边形 11"/>
            <p:cNvSpPr/>
            <p:nvPr/>
          </p:nvSpPr>
          <p:spPr>
            <a:xfrm>
              <a:off x="235131" y="2965163"/>
              <a:ext cx="849086" cy="1881156"/>
            </a:xfrm>
            <a:custGeom>
              <a:avLst/>
              <a:gdLst>
                <a:gd name="connsiteX0" fmla="*/ 849086 w 849086"/>
                <a:gd name="connsiteY0" fmla="*/ 1881156 h 1881156"/>
                <a:gd name="connsiteX1" fmla="*/ 640080 w 849086"/>
                <a:gd name="connsiteY1" fmla="*/ 1855030 h 1881156"/>
                <a:gd name="connsiteX2" fmla="*/ 509452 w 849086"/>
                <a:gd name="connsiteY2" fmla="*/ 1815842 h 1881156"/>
                <a:gd name="connsiteX3" fmla="*/ 378823 w 849086"/>
                <a:gd name="connsiteY3" fmla="*/ 1737465 h 1881156"/>
                <a:gd name="connsiteX4" fmla="*/ 274320 w 849086"/>
                <a:gd name="connsiteY4" fmla="*/ 1606836 h 1881156"/>
                <a:gd name="connsiteX5" fmla="*/ 222069 w 849086"/>
                <a:gd name="connsiteY5" fmla="*/ 1528459 h 1881156"/>
                <a:gd name="connsiteX6" fmla="*/ 195943 w 849086"/>
                <a:gd name="connsiteY6" fmla="*/ 1423956 h 1881156"/>
                <a:gd name="connsiteX7" fmla="*/ 143692 w 849086"/>
                <a:gd name="connsiteY7" fmla="*/ 1293327 h 1881156"/>
                <a:gd name="connsiteX8" fmla="*/ 130629 w 849086"/>
                <a:gd name="connsiteY8" fmla="*/ 1254139 h 1881156"/>
                <a:gd name="connsiteX9" fmla="*/ 117566 w 849086"/>
                <a:gd name="connsiteY9" fmla="*/ 1201887 h 1881156"/>
                <a:gd name="connsiteX10" fmla="*/ 91440 w 849086"/>
                <a:gd name="connsiteY10" fmla="*/ 1071259 h 1881156"/>
                <a:gd name="connsiteX11" fmla="*/ 78378 w 849086"/>
                <a:gd name="connsiteY11" fmla="*/ 1032070 h 1881156"/>
                <a:gd name="connsiteX12" fmla="*/ 65315 w 849086"/>
                <a:gd name="connsiteY12" fmla="*/ 927567 h 1881156"/>
                <a:gd name="connsiteX13" fmla="*/ 39189 w 849086"/>
                <a:gd name="connsiteY13" fmla="*/ 875316 h 1881156"/>
                <a:gd name="connsiteX14" fmla="*/ 26126 w 849086"/>
                <a:gd name="connsiteY14" fmla="*/ 823065 h 1881156"/>
                <a:gd name="connsiteX15" fmla="*/ 13063 w 849086"/>
                <a:gd name="connsiteY15" fmla="*/ 783876 h 1881156"/>
                <a:gd name="connsiteX16" fmla="*/ 0 w 849086"/>
                <a:gd name="connsiteY16" fmla="*/ 692436 h 1881156"/>
                <a:gd name="connsiteX17" fmla="*/ 13063 w 849086"/>
                <a:gd name="connsiteY17" fmla="*/ 313613 h 1881156"/>
                <a:gd name="connsiteX18" fmla="*/ 91440 w 849086"/>
                <a:gd name="connsiteY18" fmla="*/ 156859 h 1881156"/>
                <a:gd name="connsiteX19" fmla="*/ 130629 w 849086"/>
                <a:gd name="connsiteY19" fmla="*/ 143796 h 1881156"/>
                <a:gd name="connsiteX20" fmla="*/ 143692 w 849086"/>
                <a:gd name="connsiteY20" fmla="*/ 104607 h 1881156"/>
                <a:gd name="connsiteX21" fmla="*/ 209006 w 849086"/>
                <a:gd name="connsiteY21" fmla="*/ 39293 h 1881156"/>
                <a:gd name="connsiteX22" fmla="*/ 235132 w 849086"/>
                <a:gd name="connsiteY22" fmla="*/ 105 h 188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49086" h="1881156">
                  <a:moveTo>
                    <a:pt x="849086" y="1881156"/>
                  </a:moveTo>
                  <a:cubicBezTo>
                    <a:pt x="779417" y="1872447"/>
                    <a:pt x="706688" y="1877232"/>
                    <a:pt x="640080" y="1855030"/>
                  </a:cubicBezTo>
                  <a:cubicBezTo>
                    <a:pt x="544671" y="1823228"/>
                    <a:pt x="588420" y="1835584"/>
                    <a:pt x="509452" y="1815842"/>
                  </a:cubicBezTo>
                  <a:cubicBezTo>
                    <a:pt x="414873" y="1752788"/>
                    <a:pt x="459160" y="1777632"/>
                    <a:pt x="378823" y="1737465"/>
                  </a:cubicBezTo>
                  <a:cubicBezTo>
                    <a:pt x="246218" y="1604859"/>
                    <a:pt x="338293" y="1713457"/>
                    <a:pt x="274320" y="1606836"/>
                  </a:cubicBezTo>
                  <a:cubicBezTo>
                    <a:pt x="258165" y="1579912"/>
                    <a:pt x="222069" y="1528459"/>
                    <a:pt x="222069" y="1528459"/>
                  </a:cubicBezTo>
                  <a:cubicBezTo>
                    <a:pt x="213360" y="1493625"/>
                    <a:pt x="212001" y="1456072"/>
                    <a:pt x="195943" y="1423956"/>
                  </a:cubicBezTo>
                  <a:cubicBezTo>
                    <a:pt x="157502" y="1347072"/>
                    <a:pt x="175977" y="1390180"/>
                    <a:pt x="143692" y="1293327"/>
                  </a:cubicBezTo>
                  <a:cubicBezTo>
                    <a:pt x="139338" y="1280264"/>
                    <a:pt x="133969" y="1267497"/>
                    <a:pt x="130629" y="1254139"/>
                  </a:cubicBezTo>
                  <a:cubicBezTo>
                    <a:pt x="126275" y="1236722"/>
                    <a:pt x="121328" y="1219442"/>
                    <a:pt x="117566" y="1201887"/>
                  </a:cubicBezTo>
                  <a:cubicBezTo>
                    <a:pt x="108262" y="1158468"/>
                    <a:pt x="105481" y="1113386"/>
                    <a:pt x="91440" y="1071259"/>
                  </a:cubicBezTo>
                  <a:lnTo>
                    <a:pt x="78378" y="1032070"/>
                  </a:lnTo>
                  <a:cubicBezTo>
                    <a:pt x="74024" y="997236"/>
                    <a:pt x="73829" y="961624"/>
                    <a:pt x="65315" y="927567"/>
                  </a:cubicBezTo>
                  <a:cubicBezTo>
                    <a:pt x="60592" y="908676"/>
                    <a:pt x="46026" y="893549"/>
                    <a:pt x="39189" y="875316"/>
                  </a:cubicBezTo>
                  <a:cubicBezTo>
                    <a:pt x="32885" y="858506"/>
                    <a:pt x="31058" y="840327"/>
                    <a:pt x="26126" y="823065"/>
                  </a:cubicBezTo>
                  <a:cubicBezTo>
                    <a:pt x="22343" y="809825"/>
                    <a:pt x="17417" y="796939"/>
                    <a:pt x="13063" y="783876"/>
                  </a:cubicBezTo>
                  <a:cubicBezTo>
                    <a:pt x="8709" y="753396"/>
                    <a:pt x="0" y="723225"/>
                    <a:pt x="0" y="692436"/>
                  </a:cubicBezTo>
                  <a:cubicBezTo>
                    <a:pt x="0" y="566087"/>
                    <a:pt x="2273" y="439501"/>
                    <a:pt x="13063" y="313613"/>
                  </a:cubicBezTo>
                  <a:cubicBezTo>
                    <a:pt x="15450" y="285768"/>
                    <a:pt x="62301" y="166572"/>
                    <a:pt x="91440" y="156859"/>
                  </a:cubicBezTo>
                  <a:lnTo>
                    <a:pt x="130629" y="143796"/>
                  </a:lnTo>
                  <a:cubicBezTo>
                    <a:pt x="134983" y="130733"/>
                    <a:pt x="135090" y="115359"/>
                    <a:pt x="143692" y="104607"/>
                  </a:cubicBezTo>
                  <a:cubicBezTo>
                    <a:pt x="213363" y="17518"/>
                    <a:pt x="156751" y="143802"/>
                    <a:pt x="209006" y="39293"/>
                  </a:cubicBezTo>
                  <a:cubicBezTo>
                    <a:pt x="230666" y="-4026"/>
                    <a:pt x="206017" y="105"/>
                    <a:pt x="235132" y="105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167994" y="4685918"/>
              <a:ext cx="3185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这是我们熟知的软件开发技术</a:t>
              </a:r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59674" y="2808513"/>
            <a:ext cx="4500155" cy="2701979"/>
            <a:chOff x="659674" y="2808513"/>
            <a:chExt cx="4500155" cy="2701979"/>
          </a:xfrm>
        </p:grpSpPr>
        <p:sp>
          <p:nvSpPr>
            <p:cNvPr id="22" name="任意多边形 21"/>
            <p:cNvSpPr/>
            <p:nvPr/>
          </p:nvSpPr>
          <p:spPr>
            <a:xfrm>
              <a:off x="3735977" y="2808513"/>
              <a:ext cx="1423852" cy="2522767"/>
            </a:xfrm>
            <a:custGeom>
              <a:avLst/>
              <a:gdLst>
                <a:gd name="connsiteX0" fmla="*/ 914400 w 1423852"/>
                <a:gd name="connsiteY0" fmla="*/ 0 h 2522767"/>
                <a:gd name="connsiteX1" fmla="*/ 979715 w 1423852"/>
                <a:gd name="connsiteY1" fmla="*/ 13063 h 2522767"/>
                <a:gd name="connsiteX2" fmla="*/ 1018903 w 1423852"/>
                <a:gd name="connsiteY2" fmla="*/ 39188 h 2522767"/>
                <a:gd name="connsiteX3" fmla="*/ 1110343 w 1423852"/>
                <a:gd name="connsiteY3" fmla="*/ 65314 h 2522767"/>
                <a:gd name="connsiteX4" fmla="*/ 1188720 w 1423852"/>
                <a:gd name="connsiteY4" fmla="*/ 104503 h 2522767"/>
                <a:gd name="connsiteX5" fmla="*/ 1267098 w 1423852"/>
                <a:gd name="connsiteY5" fmla="*/ 143691 h 2522767"/>
                <a:gd name="connsiteX6" fmla="*/ 1345475 w 1423852"/>
                <a:gd name="connsiteY6" fmla="*/ 195943 h 2522767"/>
                <a:gd name="connsiteX7" fmla="*/ 1384663 w 1423852"/>
                <a:gd name="connsiteY7" fmla="*/ 274320 h 2522767"/>
                <a:gd name="connsiteX8" fmla="*/ 1397726 w 1423852"/>
                <a:gd name="connsiteY8" fmla="*/ 326571 h 2522767"/>
                <a:gd name="connsiteX9" fmla="*/ 1410789 w 1423852"/>
                <a:gd name="connsiteY9" fmla="*/ 365760 h 2522767"/>
                <a:gd name="connsiteX10" fmla="*/ 1423852 w 1423852"/>
                <a:gd name="connsiteY10" fmla="*/ 483326 h 2522767"/>
                <a:gd name="connsiteX11" fmla="*/ 1397726 w 1423852"/>
                <a:gd name="connsiteY11" fmla="*/ 927463 h 2522767"/>
                <a:gd name="connsiteX12" fmla="*/ 1371600 w 1423852"/>
                <a:gd name="connsiteY12" fmla="*/ 1123406 h 2522767"/>
                <a:gd name="connsiteX13" fmla="*/ 1358538 w 1423852"/>
                <a:gd name="connsiteY13" fmla="*/ 1254034 h 2522767"/>
                <a:gd name="connsiteX14" fmla="*/ 1345475 w 1423852"/>
                <a:gd name="connsiteY14" fmla="*/ 1293223 h 2522767"/>
                <a:gd name="connsiteX15" fmla="*/ 1332412 w 1423852"/>
                <a:gd name="connsiteY15" fmla="*/ 1358537 h 2522767"/>
                <a:gd name="connsiteX16" fmla="*/ 1306286 w 1423852"/>
                <a:gd name="connsiteY16" fmla="*/ 1436914 h 2522767"/>
                <a:gd name="connsiteX17" fmla="*/ 1293223 w 1423852"/>
                <a:gd name="connsiteY17" fmla="*/ 1489166 h 2522767"/>
                <a:gd name="connsiteX18" fmla="*/ 1267098 w 1423852"/>
                <a:gd name="connsiteY18" fmla="*/ 1528354 h 2522767"/>
                <a:gd name="connsiteX19" fmla="*/ 1240972 w 1423852"/>
                <a:gd name="connsiteY19" fmla="*/ 1606731 h 2522767"/>
                <a:gd name="connsiteX20" fmla="*/ 1227909 w 1423852"/>
                <a:gd name="connsiteY20" fmla="*/ 1645920 h 2522767"/>
                <a:gd name="connsiteX21" fmla="*/ 1123406 w 1423852"/>
                <a:gd name="connsiteY21" fmla="*/ 1802674 h 2522767"/>
                <a:gd name="connsiteX22" fmla="*/ 1097280 w 1423852"/>
                <a:gd name="connsiteY22" fmla="*/ 1841863 h 2522767"/>
                <a:gd name="connsiteX23" fmla="*/ 1071155 w 1423852"/>
                <a:gd name="connsiteY23" fmla="*/ 1881051 h 2522767"/>
                <a:gd name="connsiteX24" fmla="*/ 1031966 w 1423852"/>
                <a:gd name="connsiteY24" fmla="*/ 1920240 h 2522767"/>
                <a:gd name="connsiteX25" fmla="*/ 979715 w 1423852"/>
                <a:gd name="connsiteY25" fmla="*/ 2011680 h 2522767"/>
                <a:gd name="connsiteX26" fmla="*/ 940526 w 1423852"/>
                <a:gd name="connsiteY26" fmla="*/ 2050868 h 2522767"/>
                <a:gd name="connsiteX27" fmla="*/ 888275 w 1423852"/>
                <a:gd name="connsiteY27" fmla="*/ 2142308 h 2522767"/>
                <a:gd name="connsiteX28" fmla="*/ 849086 w 1423852"/>
                <a:gd name="connsiteY28" fmla="*/ 2181497 h 2522767"/>
                <a:gd name="connsiteX29" fmla="*/ 796835 w 1423852"/>
                <a:gd name="connsiteY29" fmla="*/ 2259874 h 2522767"/>
                <a:gd name="connsiteX30" fmla="*/ 718458 w 1423852"/>
                <a:gd name="connsiteY30" fmla="*/ 2312126 h 2522767"/>
                <a:gd name="connsiteX31" fmla="*/ 653143 w 1423852"/>
                <a:gd name="connsiteY31" fmla="*/ 2364377 h 2522767"/>
                <a:gd name="connsiteX32" fmla="*/ 574766 w 1423852"/>
                <a:gd name="connsiteY32" fmla="*/ 2416628 h 2522767"/>
                <a:gd name="connsiteX33" fmla="*/ 483326 w 1423852"/>
                <a:gd name="connsiteY33" fmla="*/ 2455817 h 2522767"/>
                <a:gd name="connsiteX34" fmla="*/ 431075 w 1423852"/>
                <a:gd name="connsiteY34" fmla="*/ 2481943 h 2522767"/>
                <a:gd name="connsiteX35" fmla="*/ 378823 w 1423852"/>
                <a:gd name="connsiteY35" fmla="*/ 2495006 h 2522767"/>
                <a:gd name="connsiteX36" fmla="*/ 339635 w 1423852"/>
                <a:gd name="connsiteY36" fmla="*/ 2508068 h 2522767"/>
                <a:gd name="connsiteX37" fmla="*/ 287383 w 1423852"/>
                <a:gd name="connsiteY37" fmla="*/ 2521131 h 2522767"/>
                <a:gd name="connsiteX38" fmla="*/ 0 w 1423852"/>
                <a:gd name="connsiteY38" fmla="*/ 2521131 h 252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423852" h="2522767">
                  <a:moveTo>
                    <a:pt x="914400" y="0"/>
                  </a:moveTo>
                  <a:cubicBezTo>
                    <a:pt x="936172" y="4354"/>
                    <a:pt x="958926" y="5267"/>
                    <a:pt x="979715" y="13063"/>
                  </a:cubicBezTo>
                  <a:cubicBezTo>
                    <a:pt x="994415" y="18575"/>
                    <a:pt x="1004861" y="32167"/>
                    <a:pt x="1018903" y="39188"/>
                  </a:cubicBezTo>
                  <a:cubicBezTo>
                    <a:pt x="1037643" y="48558"/>
                    <a:pt x="1093602" y="61129"/>
                    <a:pt x="1110343" y="65314"/>
                  </a:cubicBezTo>
                  <a:cubicBezTo>
                    <a:pt x="1222645" y="140182"/>
                    <a:pt x="1080563" y="50425"/>
                    <a:pt x="1188720" y="104503"/>
                  </a:cubicBezTo>
                  <a:cubicBezTo>
                    <a:pt x="1290008" y="155147"/>
                    <a:pt x="1168598" y="110858"/>
                    <a:pt x="1267098" y="143691"/>
                  </a:cubicBezTo>
                  <a:cubicBezTo>
                    <a:pt x="1293224" y="161108"/>
                    <a:pt x="1335545" y="166155"/>
                    <a:pt x="1345475" y="195943"/>
                  </a:cubicBezTo>
                  <a:cubicBezTo>
                    <a:pt x="1363503" y="250025"/>
                    <a:pt x="1350900" y="223674"/>
                    <a:pt x="1384663" y="274320"/>
                  </a:cubicBezTo>
                  <a:cubicBezTo>
                    <a:pt x="1389017" y="291737"/>
                    <a:pt x="1392794" y="309309"/>
                    <a:pt x="1397726" y="326571"/>
                  </a:cubicBezTo>
                  <a:cubicBezTo>
                    <a:pt x="1401509" y="339811"/>
                    <a:pt x="1408525" y="352178"/>
                    <a:pt x="1410789" y="365760"/>
                  </a:cubicBezTo>
                  <a:cubicBezTo>
                    <a:pt x="1417271" y="404653"/>
                    <a:pt x="1419498" y="444137"/>
                    <a:pt x="1423852" y="483326"/>
                  </a:cubicBezTo>
                  <a:cubicBezTo>
                    <a:pt x="1398501" y="1142441"/>
                    <a:pt x="1428231" y="622416"/>
                    <a:pt x="1397726" y="927463"/>
                  </a:cubicBezTo>
                  <a:cubicBezTo>
                    <a:pt x="1379460" y="1110116"/>
                    <a:pt x="1402310" y="1031277"/>
                    <a:pt x="1371600" y="1123406"/>
                  </a:cubicBezTo>
                  <a:cubicBezTo>
                    <a:pt x="1367246" y="1166949"/>
                    <a:pt x="1365192" y="1210783"/>
                    <a:pt x="1358538" y="1254034"/>
                  </a:cubicBezTo>
                  <a:cubicBezTo>
                    <a:pt x="1356444" y="1267644"/>
                    <a:pt x="1348815" y="1279865"/>
                    <a:pt x="1345475" y="1293223"/>
                  </a:cubicBezTo>
                  <a:cubicBezTo>
                    <a:pt x="1340090" y="1314763"/>
                    <a:pt x="1338254" y="1337117"/>
                    <a:pt x="1332412" y="1358537"/>
                  </a:cubicBezTo>
                  <a:cubicBezTo>
                    <a:pt x="1325166" y="1385106"/>
                    <a:pt x="1312965" y="1410197"/>
                    <a:pt x="1306286" y="1436914"/>
                  </a:cubicBezTo>
                  <a:cubicBezTo>
                    <a:pt x="1301932" y="1454331"/>
                    <a:pt x="1300295" y="1472664"/>
                    <a:pt x="1293223" y="1489166"/>
                  </a:cubicBezTo>
                  <a:cubicBezTo>
                    <a:pt x="1287039" y="1503596"/>
                    <a:pt x="1273474" y="1514008"/>
                    <a:pt x="1267098" y="1528354"/>
                  </a:cubicBezTo>
                  <a:cubicBezTo>
                    <a:pt x="1255913" y="1553519"/>
                    <a:pt x="1249681" y="1580605"/>
                    <a:pt x="1240972" y="1606731"/>
                  </a:cubicBezTo>
                  <a:cubicBezTo>
                    <a:pt x="1236618" y="1619794"/>
                    <a:pt x="1235547" y="1634463"/>
                    <a:pt x="1227909" y="1645920"/>
                  </a:cubicBezTo>
                  <a:lnTo>
                    <a:pt x="1123406" y="1802674"/>
                  </a:lnTo>
                  <a:lnTo>
                    <a:pt x="1097280" y="1841863"/>
                  </a:lnTo>
                  <a:cubicBezTo>
                    <a:pt x="1088572" y="1854926"/>
                    <a:pt x="1082256" y="1869950"/>
                    <a:pt x="1071155" y="1881051"/>
                  </a:cubicBezTo>
                  <a:cubicBezTo>
                    <a:pt x="1058092" y="1894114"/>
                    <a:pt x="1043793" y="1906048"/>
                    <a:pt x="1031966" y="1920240"/>
                  </a:cubicBezTo>
                  <a:cubicBezTo>
                    <a:pt x="970251" y="1994297"/>
                    <a:pt x="1043606" y="1922232"/>
                    <a:pt x="979715" y="2011680"/>
                  </a:cubicBezTo>
                  <a:cubicBezTo>
                    <a:pt x="968977" y="2026713"/>
                    <a:pt x="953589" y="2037805"/>
                    <a:pt x="940526" y="2050868"/>
                  </a:cubicBezTo>
                  <a:cubicBezTo>
                    <a:pt x="924556" y="2082807"/>
                    <a:pt x="911353" y="2114614"/>
                    <a:pt x="888275" y="2142308"/>
                  </a:cubicBezTo>
                  <a:cubicBezTo>
                    <a:pt x="876448" y="2156500"/>
                    <a:pt x="860428" y="2166915"/>
                    <a:pt x="849086" y="2181497"/>
                  </a:cubicBezTo>
                  <a:cubicBezTo>
                    <a:pt x="829809" y="2206282"/>
                    <a:pt x="822961" y="2242457"/>
                    <a:pt x="796835" y="2259874"/>
                  </a:cubicBezTo>
                  <a:lnTo>
                    <a:pt x="718458" y="2312126"/>
                  </a:lnTo>
                  <a:cubicBezTo>
                    <a:pt x="660027" y="2399771"/>
                    <a:pt x="728861" y="2313898"/>
                    <a:pt x="653143" y="2364377"/>
                  </a:cubicBezTo>
                  <a:cubicBezTo>
                    <a:pt x="555297" y="2429609"/>
                    <a:pt x="667945" y="2385571"/>
                    <a:pt x="574766" y="2416628"/>
                  </a:cubicBezTo>
                  <a:cubicBezTo>
                    <a:pt x="495350" y="2469573"/>
                    <a:pt x="579729" y="2419665"/>
                    <a:pt x="483326" y="2455817"/>
                  </a:cubicBezTo>
                  <a:cubicBezTo>
                    <a:pt x="465093" y="2462654"/>
                    <a:pt x="449308" y="2475106"/>
                    <a:pt x="431075" y="2481943"/>
                  </a:cubicBezTo>
                  <a:cubicBezTo>
                    <a:pt x="414265" y="2488247"/>
                    <a:pt x="396086" y="2490074"/>
                    <a:pt x="378823" y="2495006"/>
                  </a:cubicBezTo>
                  <a:cubicBezTo>
                    <a:pt x="365584" y="2498789"/>
                    <a:pt x="352874" y="2504285"/>
                    <a:pt x="339635" y="2508068"/>
                  </a:cubicBezTo>
                  <a:cubicBezTo>
                    <a:pt x="322372" y="2513000"/>
                    <a:pt x="305323" y="2520441"/>
                    <a:pt x="287383" y="2521131"/>
                  </a:cubicBezTo>
                  <a:cubicBezTo>
                    <a:pt x="191659" y="2524813"/>
                    <a:pt x="95794" y="2521131"/>
                    <a:pt x="0" y="2521131"/>
                  </a:cubicBezTo>
                </a:path>
              </a:pathLst>
            </a:custGeom>
            <a:noFill/>
            <a:ln w="38100">
              <a:solidFill>
                <a:srgbClr val="BE1007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59674" y="5141160"/>
              <a:ext cx="3185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BE100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这是我们熟知的软件测试技术</a:t>
              </a:r>
              <a:endParaRPr lang="zh-CN" altLang="en-US" dirty="0">
                <a:solidFill>
                  <a:srgbClr val="BE100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17565" y="5590826"/>
            <a:ext cx="4801314" cy="923330"/>
            <a:chOff x="117565" y="5590826"/>
            <a:chExt cx="4801314" cy="923330"/>
          </a:xfrm>
        </p:grpSpPr>
        <p:sp>
          <p:nvSpPr>
            <p:cNvPr id="24" name="文本框 23"/>
            <p:cNvSpPr txBox="1"/>
            <p:nvPr/>
          </p:nvSpPr>
          <p:spPr>
            <a:xfrm>
              <a:off x="117565" y="5590826"/>
              <a:ext cx="4801314" cy="8744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其余的都是软件工程专业人士同样应该熟知的</a:t>
              </a:r>
              <a:endPara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是不是有种“刚上路的错觉”</a:t>
              </a:r>
              <a:endPara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997" y="6046051"/>
              <a:ext cx="468105" cy="46810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4501042" y="2161682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软件工程学科概览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4666276" y="3101915"/>
            <a:ext cx="3252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行业人才格局及成长路线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4501042" y="4054464"/>
            <a:ext cx="4309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软件过程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软件工程的核心组成部分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4501041" y="4994215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本课程的要点说明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学成文武艺，货与帝王家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210175" y="59578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540936" y="1111468"/>
            <a:ext cx="10668000" cy="4876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7000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行业的从业出路是什么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719" y="3134541"/>
            <a:ext cx="4106992" cy="31486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5" name="组合 24"/>
          <p:cNvGrpSpPr/>
          <p:nvPr/>
        </p:nvGrpSpPr>
        <p:grpSpPr>
          <a:xfrm>
            <a:off x="183788" y="1953066"/>
            <a:ext cx="6484426" cy="4330169"/>
            <a:chOff x="183788" y="1953066"/>
            <a:chExt cx="6484426" cy="4330169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650"/>
            <a:stretch>
              <a:fillRect/>
            </a:stretch>
          </p:blipFill>
          <p:spPr>
            <a:xfrm>
              <a:off x="183788" y="4147929"/>
              <a:ext cx="2296200" cy="1933304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CFCFC"/>
                </a:clrFrom>
                <a:clrTo>
                  <a:srgbClr val="FCFC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76" t="10095" r="15386" b="10666"/>
            <a:stretch>
              <a:fillRect/>
            </a:stretch>
          </p:blipFill>
          <p:spPr>
            <a:xfrm>
              <a:off x="2286000" y="1953066"/>
              <a:ext cx="4382214" cy="4330169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 rot="460215">
              <a:off x="2740268" y="2795886"/>
              <a:ext cx="3286315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上午会议结束。</a:t>
              </a:r>
              <a:endPara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马云：“去帮我买肯德基和必胜客吧，一会儿还要开会”</a:t>
              </a:r>
              <a:endPara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5</a:t>
              </a:r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分钟后</a:t>
              </a:r>
              <a:endPara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秘书：“马总，已经买好了，共计</a:t>
              </a:r>
              <a:r>
                <a: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4.6</a:t>
              </a:r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亿，您签下付款单”</a:t>
              </a:r>
              <a:r>
                <a: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……</a:t>
              </a:r>
              <a:endPara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272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看看今天的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行业版图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210175" y="59578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0" y="1016000"/>
            <a:ext cx="19208502" cy="5593016"/>
            <a:chOff x="-53939" y="1264984"/>
            <a:chExt cx="19208502" cy="5593016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3019726" y="723160"/>
              <a:ext cx="5593014" cy="6676661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879895" y="259995"/>
              <a:ext cx="5593011" cy="7602999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386024" y="1597075"/>
              <a:ext cx="5593010" cy="492884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462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的企业基因？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605422" y="59436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" t="20865" r="2872" b="11711"/>
          <a:stretch>
            <a:fillRect/>
          </a:stretch>
        </p:blipFill>
        <p:spPr>
          <a:xfrm>
            <a:off x="1536204" y="1493520"/>
            <a:ext cx="4247797" cy="2433903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274320" y="1998617"/>
            <a:ext cx="6900326" cy="3004811"/>
            <a:chOff x="274320" y="1998617"/>
            <a:chExt cx="6900326" cy="3004811"/>
          </a:xfrm>
        </p:grpSpPr>
        <p:sp>
          <p:nvSpPr>
            <p:cNvPr id="15" name="文本框 14"/>
            <p:cNvSpPr txBox="1"/>
            <p:nvPr/>
          </p:nvSpPr>
          <p:spPr>
            <a:xfrm>
              <a:off x="274320" y="1998617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技术线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912762" y="1998617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产品线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835028" y="4480208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商业线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2331854" y="5472531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你会选择谁？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904594" y="4351212"/>
            <a:ext cx="528740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Doblin Group 公司总裁Larry Keely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现代产品开发三原则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产品、技术、商业三位一体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 descr="图片1（更新）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864" y="1283291"/>
            <a:ext cx="4267375" cy="29439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互联网公司的人才格局及成长路线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571840" y="62438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一篇文章看懂互联网公司职位架构"/>
          <p:cNvPicPr>
            <a:picLocks noChangeAspect="1" noChangeArrowheads="1"/>
          </p:cNvPicPr>
          <p:nvPr/>
        </p:nvPicPr>
        <p:blipFill rotWithShape="1">
          <a:blip r:embed="rId1">
            <a:clrChange>
              <a:clrFrom>
                <a:srgbClr val="FDEADB"/>
              </a:clrFrom>
              <a:clrTo>
                <a:srgbClr val="FDEAD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1" t="15504" r="25619" b="10129"/>
          <a:stretch>
            <a:fillRect/>
          </a:stretch>
        </p:blipFill>
        <p:spPr bwMode="auto">
          <a:xfrm>
            <a:off x="178215" y="1131569"/>
            <a:ext cx="4010297" cy="364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一篇文章看懂互联网公司职位架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343" y="1070608"/>
            <a:ext cx="7619368" cy="572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5093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公司也有自己的天下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395956" y="615082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076" y="1049375"/>
            <a:ext cx="6597924" cy="575904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188720" y="188105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项目开发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18160" y="272773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软件外包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774960" y="235840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行业软件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117463" y="325315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工具软件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88720" y="414790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系统软件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4501042" y="2161682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软件工程学科概览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4666276" y="3101915"/>
            <a:ext cx="3252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行业人才格局及成长路线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4501042" y="4054464"/>
            <a:ext cx="4309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软件过程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软件工程的核心组成部分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501041" y="4994215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本课程的要点说明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272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公司的人才格局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575218" y="61327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45" y="1146448"/>
            <a:ext cx="6197600" cy="52324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143322"/>
            <a:ext cx="5231746" cy="308571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610" y="4353232"/>
            <a:ext cx="5651500" cy="2247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861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人才成长路径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239800" y="623545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C:\Users\qile\Desktop\软件过程\更新图片资源\课件更新图片\第1章更新图片\图片2（更新）.png图片2（更新）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35835" y="1009333"/>
            <a:ext cx="7655560" cy="554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软件学院人才培养架构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575218" y="61327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2"/>
          <p:cNvGrpSpPr/>
          <p:nvPr/>
        </p:nvGrpSpPr>
        <p:grpSpPr bwMode="auto">
          <a:xfrm>
            <a:off x="1852614" y="1176338"/>
            <a:ext cx="2928937" cy="4787900"/>
            <a:chOff x="328130" y="1711781"/>
            <a:chExt cx="2928958" cy="4789053"/>
          </a:xfrm>
        </p:grpSpPr>
        <p:sp>
          <p:nvSpPr>
            <p:cNvPr id="48" name="AutoShape 425"/>
            <p:cNvSpPr>
              <a:spLocks noChangeArrowheads="1"/>
            </p:cNvSpPr>
            <p:nvPr/>
          </p:nvSpPr>
          <p:spPr bwMode="auto">
            <a:xfrm>
              <a:off x="328130" y="1798640"/>
              <a:ext cx="2928958" cy="4702194"/>
            </a:xfrm>
            <a:prstGeom prst="roundRect">
              <a:avLst>
                <a:gd name="adj" fmla="val 10829"/>
              </a:avLst>
            </a:prstGeom>
            <a:gradFill rotWithShape="1">
              <a:gsLst>
                <a:gs pos="0">
                  <a:srgbClr val="65B2FF"/>
                </a:gs>
                <a:gs pos="100000">
                  <a:srgbClr val="9BCDFF">
                    <a:alpha val="25000"/>
                  </a:srgbClr>
                </a:gs>
              </a:gsLst>
              <a:lin ang="5400000" scaled="1"/>
            </a:gradFill>
            <a:ln w="9525" algn="ctr">
              <a:solidFill>
                <a:schemeClr val="bg2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1">
                <a:solidFill>
                  <a:srgbClr val="FF0000"/>
                </a:solidFill>
              </a:endParaRPr>
            </a:p>
          </p:txBody>
        </p:sp>
        <p:sp>
          <p:nvSpPr>
            <p:cNvPr id="49" name="Text Box 429"/>
            <p:cNvSpPr txBox="1">
              <a:spLocks noChangeArrowheads="1"/>
            </p:cNvSpPr>
            <p:nvPr/>
          </p:nvSpPr>
          <p:spPr bwMode="auto">
            <a:xfrm>
              <a:off x="1288354" y="1711781"/>
              <a:ext cx="795768" cy="420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b="1" baseline="-25000" dirty="0">
                  <a:solidFill>
                    <a:srgbClr val="FF0000"/>
                  </a:solidFill>
                </a:rPr>
                <a:t>实现</a:t>
              </a:r>
              <a:endParaRPr lang="en-US" altLang="zh-CN" b="1" baseline="-25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组合 43"/>
          <p:cNvGrpSpPr/>
          <p:nvPr/>
        </p:nvGrpSpPr>
        <p:grpSpPr bwMode="auto">
          <a:xfrm>
            <a:off x="4781551" y="1143000"/>
            <a:ext cx="2786063" cy="4808538"/>
            <a:chOff x="3257088" y="1678946"/>
            <a:chExt cx="2786082" cy="4809174"/>
          </a:xfrm>
        </p:grpSpPr>
        <p:sp>
          <p:nvSpPr>
            <p:cNvPr id="51" name="AutoShape 425"/>
            <p:cNvSpPr>
              <a:spLocks noChangeArrowheads="1"/>
            </p:cNvSpPr>
            <p:nvPr/>
          </p:nvSpPr>
          <p:spPr bwMode="auto">
            <a:xfrm>
              <a:off x="3257088" y="1785926"/>
              <a:ext cx="2786082" cy="4702194"/>
            </a:xfrm>
            <a:prstGeom prst="roundRect">
              <a:avLst>
                <a:gd name="adj" fmla="val 10829"/>
              </a:avLst>
            </a:prstGeom>
            <a:gradFill rotWithShape="1">
              <a:gsLst>
                <a:gs pos="0">
                  <a:srgbClr val="65B2FF"/>
                </a:gs>
                <a:gs pos="100000">
                  <a:srgbClr val="9BCDFF">
                    <a:alpha val="25000"/>
                  </a:srgbClr>
                </a:gs>
              </a:gsLst>
              <a:lin ang="5400000" scaled="1"/>
            </a:gradFill>
            <a:ln w="9525" algn="ctr">
              <a:solidFill>
                <a:schemeClr val="bg2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1">
                <a:solidFill>
                  <a:srgbClr val="FF0000"/>
                </a:solidFill>
              </a:endParaRPr>
            </a:p>
          </p:txBody>
        </p:sp>
        <p:sp>
          <p:nvSpPr>
            <p:cNvPr id="52" name="Text Box 429"/>
            <p:cNvSpPr txBox="1">
              <a:spLocks noChangeArrowheads="1"/>
            </p:cNvSpPr>
            <p:nvPr/>
          </p:nvSpPr>
          <p:spPr bwMode="auto">
            <a:xfrm>
              <a:off x="4214810" y="1678946"/>
              <a:ext cx="928694" cy="420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b="1" baseline="-25000" dirty="0">
                  <a:solidFill>
                    <a:srgbClr val="FF0000"/>
                  </a:solidFill>
                </a:rPr>
                <a:t>团队</a:t>
              </a:r>
              <a:endParaRPr lang="en-US" altLang="zh-CN" b="1" baseline="-25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组合 44"/>
          <p:cNvGrpSpPr/>
          <p:nvPr/>
        </p:nvGrpSpPr>
        <p:grpSpPr bwMode="auto">
          <a:xfrm>
            <a:off x="7567613" y="1204914"/>
            <a:ext cx="2786062" cy="4746625"/>
            <a:chOff x="6043170" y="1741252"/>
            <a:chExt cx="2786082" cy="4746868"/>
          </a:xfrm>
        </p:grpSpPr>
        <p:sp>
          <p:nvSpPr>
            <p:cNvPr id="54" name="AutoShape 425"/>
            <p:cNvSpPr>
              <a:spLocks noChangeArrowheads="1"/>
            </p:cNvSpPr>
            <p:nvPr/>
          </p:nvSpPr>
          <p:spPr bwMode="auto">
            <a:xfrm>
              <a:off x="6043170" y="1785926"/>
              <a:ext cx="2786082" cy="4702194"/>
            </a:xfrm>
            <a:prstGeom prst="roundRect">
              <a:avLst>
                <a:gd name="adj" fmla="val 10829"/>
              </a:avLst>
            </a:prstGeom>
            <a:gradFill rotWithShape="1">
              <a:gsLst>
                <a:gs pos="0">
                  <a:srgbClr val="65B2FF"/>
                </a:gs>
                <a:gs pos="100000">
                  <a:srgbClr val="9BCDFF">
                    <a:alpha val="25000"/>
                  </a:srgbClr>
                </a:gs>
              </a:gsLst>
              <a:lin ang="5400000" scaled="1"/>
            </a:gradFill>
            <a:ln w="9525" algn="ctr">
              <a:solidFill>
                <a:schemeClr val="bg2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1">
                <a:solidFill>
                  <a:srgbClr val="FF0000"/>
                </a:solidFill>
              </a:endParaRPr>
            </a:p>
          </p:txBody>
        </p:sp>
        <p:sp>
          <p:nvSpPr>
            <p:cNvPr id="55" name="Text Box 429"/>
            <p:cNvSpPr txBox="1">
              <a:spLocks noChangeArrowheads="1"/>
            </p:cNvSpPr>
            <p:nvPr/>
          </p:nvSpPr>
          <p:spPr bwMode="auto">
            <a:xfrm>
              <a:off x="6969802" y="1741252"/>
              <a:ext cx="857256" cy="420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b="1" baseline="-25000" dirty="0">
                  <a:solidFill>
                    <a:srgbClr val="FF0000"/>
                  </a:solidFill>
                </a:rPr>
                <a:t>经营</a:t>
              </a:r>
              <a:endParaRPr lang="en-US" altLang="zh-CN" b="1" baseline="-25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6" name="组合 41"/>
          <p:cNvGrpSpPr/>
          <p:nvPr/>
        </p:nvGrpSpPr>
        <p:grpSpPr bwMode="auto">
          <a:xfrm>
            <a:off x="1852614" y="1606551"/>
            <a:ext cx="7858125" cy="4214813"/>
            <a:chOff x="328130" y="2143116"/>
            <a:chExt cx="7858180" cy="4214842"/>
          </a:xfrm>
        </p:grpSpPr>
        <p:grpSp>
          <p:nvGrpSpPr>
            <p:cNvPr id="57" name="组合 27"/>
            <p:cNvGrpSpPr/>
            <p:nvPr/>
          </p:nvGrpSpPr>
          <p:grpSpPr bwMode="auto">
            <a:xfrm>
              <a:off x="328130" y="2143116"/>
              <a:ext cx="7858180" cy="4214842"/>
              <a:chOff x="2857488" y="2285992"/>
              <a:chExt cx="6072230" cy="3571900"/>
            </a:xfrm>
          </p:grpSpPr>
          <p:sp>
            <p:nvSpPr>
              <p:cNvPr id="59" name="Oval 12"/>
              <p:cNvSpPr>
                <a:spLocks noChangeArrowheads="1"/>
              </p:cNvSpPr>
              <p:nvPr/>
            </p:nvSpPr>
            <p:spPr bwMode="auto">
              <a:xfrm>
                <a:off x="2857488" y="2285992"/>
                <a:ext cx="6072230" cy="35719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22225">
                <a:noFill/>
                <a:rou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zh-CN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Freeform 20"/>
              <p:cNvSpPr/>
              <p:nvPr/>
            </p:nvSpPr>
            <p:spPr bwMode="auto">
              <a:xfrm>
                <a:off x="3039182" y="2285992"/>
                <a:ext cx="5737366" cy="1348218"/>
              </a:xfrm>
              <a:custGeom>
                <a:avLst/>
                <a:gdLst>
                  <a:gd name="T0" fmla="*/ 2147483646 w 800"/>
                  <a:gd name="T1" fmla="*/ 0 h 320"/>
                  <a:gd name="T2" fmla="*/ 0 w 800"/>
                  <a:gd name="T3" fmla="*/ 2147483646 h 320"/>
                  <a:gd name="T4" fmla="*/ 2147483646 w 800"/>
                  <a:gd name="T5" fmla="*/ 2147483646 h 320"/>
                  <a:gd name="T6" fmla="*/ 2147483646 w 800"/>
                  <a:gd name="T7" fmla="*/ 0 h 3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00"/>
                  <a:gd name="T13" fmla="*/ 0 h 320"/>
                  <a:gd name="T14" fmla="*/ 800 w 800"/>
                  <a:gd name="T15" fmla="*/ 320 h 3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00" h="320">
                    <a:moveTo>
                      <a:pt x="400" y="0"/>
                    </a:moveTo>
                    <a:cubicBezTo>
                      <a:pt x="204" y="0"/>
                      <a:pt x="41" y="137"/>
                      <a:pt x="0" y="320"/>
                    </a:cubicBezTo>
                    <a:cubicBezTo>
                      <a:pt x="800" y="320"/>
                      <a:pt x="800" y="320"/>
                      <a:pt x="800" y="320"/>
                    </a:cubicBezTo>
                    <a:cubicBezTo>
                      <a:pt x="759" y="137"/>
                      <a:pt x="596" y="0"/>
                      <a:pt x="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8998"/>
                    </a:schemeClr>
                  </a:gs>
                  <a:gs pos="100000">
                    <a:srgbClr val="F25904">
                      <a:alpha val="10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8" name="Text Box 140"/>
            <p:cNvSpPr txBox="1">
              <a:spLocks noChangeArrowheads="1"/>
            </p:cNvSpPr>
            <p:nvPr/>
          </p:nvSpPr>
          <p:spPr bwMode="auto">
            <a:xfrm>
              <a:off x="5185914" y="3500438"/>
              <a:ext cx="285752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 baseline="-25000" dirty="0">
                  <a:solidFill>
                    <a:schemeClr val="bg1"/>
                  </a:solidFill>
                </a:rPr>
                <a:t>组织</a:t>
              </a:r>
              <a:endParaRPr lang="en-US" altLang="zh-CN" sz="2400" b="1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</a:rPr>
                <a:t>管理、计划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组合 40"/>
          <p:cNvGrpSpPr/>
          <p:nvPr/>
        </p:nvGrpSpPr>
        <p:grpSpPr bwMode="auto">
          <a:xfrm>
            <a:off x="1852614" y="1963739"/>
            <a:ext cx="5572125" cy="3571875"/>
            <a:chOff x="328130" y="2500306"/>
            <a:chExt cx="5572164" cy="3571900"/>
          </a:xfrm>
        </p:grpSpPr>
        <p:grpSp>
          <p:nvGrpSpPr>
            <p:cNvPr id="62" name="组合 22"/>
            <p:cNvGrpSpPr/>
            <p:nvPr/>
          </p:nvGrpSpPr>
          <p:grpSpPr bwMode="auto">
            <a:xfrm>
              <a:off x="328130" y="2500306"/>
              <a:ext cx="5572164" cy="3571900"/>
              <a:chOff x="4286248" y="2571744"/>
              <a:chExt cx="4572032" cy="2714644"/>
            </a:xfrm>
          </p:grpSpPr>
          <p:sp>
            <p:nvSpPr>
              <p:cNvPr id="64" name="Oval 12"/>
              <p:cNvSpPr>
                <a:spLocks noChangeArrowheads="1"/>
              </p:cNvSpPr>
              <p:nvPr/>
            </p:nvSpPr>
            <p:spPr bwMode="auto">
              <a:xfrm>
                <a:off x="4286248" y="2571744"/>
                <a:ext cx="4572032" cy="2714644"/>
              </a:xfrm>
              <a:prstGeom prst="ellipse">
                <a:avLst/>
              </a:prstGeom>
              <a:solidFill>
                <a:srgbClr val="E92B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/>
              </a:p>
            </p:txBody>
          </p:sp>
          <p:sp>
            <p:nvSpPr>
              <p:cNvPr id="65" name="Freeform 20"/>
              <p:cNvSpPr/>
              <p:nvPr/>
            </p:nvSpPr>
            <p:spPr bwMode="auto">
              <a:xfrm>
                <a:off x="4423053" y="2571744"/>
                <a:ext cx="4319899" cy="1024646"/>
              </a:xfrm>
              <a:custGeom>
                <a:avLst/>
                <a:gdLst>
                  <a:gd name="T0" fmla="*/ 2147483646 w 800"/>
                  <a:gd name="T1" fmla="*/ 0 h 320"/>
                  <a:gd name="T2" fmla="*/ 0 w 800"/>
                  <a:gd name="T3" fmla="*/ 2147483646 h 320"/>
                  <a:gd name="T4" fmla="*/ 2147483646 w 800"/>
                  <a:gd name="T5" fmla="*/ 2147483646 h 320"/>
                  <a:gd name="T6" fmla="*/ 2147483646 w 800"/>
                  <a:gd name="T7" fmla="*/ 0 h 3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00"/>
                  <a:gd name="T13" fmla="*/ 0 h 320"/>
                  <a:gd name="T14" fmla="*/ 800 w 800"/>
                  <a:gd name="T15" fmla="*/ 320 h 3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00" h="320">
                    <a:moveTo>
                      <a:pt x="400" y="0"/>
                    </a:moveTo>
                    <a:cubicBezTo>
                      <a:pt x="204" y="0"/>
                      <a:pt x="41" y="137"/>
                      <a:pt x="0" y="320"/>
                    </a:cubicBezTo>
                    <a:cubicBezTo>
                      <a:pt x="800" y="320"/>
                      <a:pt x="800" y="320"/>
                      <a:pt x="800" y="320"/>
                    </a:cubicBezTo>
                    <a:cubicBezTo>
                      <a:pt x="759" y="137"/>
                      <a:pt x="596" y="0"/>
                      <a:pt x="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8998"/>
                    </a:schemeClr>
                  </a:gs>
                  <a:gs pos="100000">
                    <a:srgbClr val="F25904">
                      <a:alpha val="10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3" name="Text Box 140"/>
            <p:cNvSpPr txBox="1">
              <a:spLocks noChangeArrowheads="1"/>
            </p:cNvSpPr>
            <p:nvPr/>
          </p:nvSpPr>
          <p:spPr bwMode="auto">
            <a:xfrm>
              <a:off x="2828460" y="3571876"/>
              <a:ext cx="2857520" cy="1323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 baseline="-25000" dirty="0">
                  <a:solidFill>
                    <a:schemeClr val="bg1"/>
                  </a:solidFill>
                </a:rPr>
                <a:t>工程</a:t>
              </a:r>
              <a:endParaRPr lang="en-US" altLang="zh-CN" sz="2400" b="1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</a:rPr>
                <a:t>需求管理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</a:rPr>
                <a:t>过程管理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</a:rPr>
                <a:t>配置管理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</a:rPr>
                <a:t>文档化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组合 37"/>
          <p:cNvGrpSpPr/>
          <p:nvPr/>
        </p:nvGrpSpPr>
        <p:grpSpPr bwMode="auto">
          <a:xfrm>
            <a:off x="1852613" y="2392364"/>
            <a:ext cx="4214812" cy="2714625"/>
            <a:chOff x="328130" y="2928934"/>
            <a:chExt cx="4214842" cy="2714644"/>
          </a:xfrm>
        </p:grpSpPr>
        <p:grpSp>
          <p:nvGrpSpPr>
            <p:cNvPr id="67" name="组合 16"/>
            <p:cNvGrpSpPr/>
            <p:nvPr/>
          </p:nvGrpSpPr>
          <p:grpSpPr bwMode="auto">
            <a:xfrm>
              <a:off x="328130" y="2928934"/>
              <a:ext cx="4214842" cy="2714644"/>
              <a:chOff x="3500430" y="3357562"/>
              <a:chExt cx="3357586" cy="2000264"/>
            </a:xfrm>
          </p:grpSpPr>
          <p:sp>
            <p:nvSpPr>
              <p:cNvPr id="69" name="Oval 12"/>
              <p:cNvSpPr>
                <a:spLocks noChangeArrowheads="1"/>
              </p:cNvSpPr>
              <p:nvPr/>
            </p:nvSpPr>
            <p:spPr bwMode="auto">
              <a:xfrm>
                <a:off x="3500430" y="3357562"/>
                <a:ext cx="3357586" cy="2000264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/>
              </a:p>
            </p:txBody>
          </p:sp>
          <p:sp>
            <p:nvSpPr>
              <p:cNvPr id="70" name="Freeform 20"/>
              <p:cNvSpPr/>
              <p:nvPr/>
            </p:nvSpPr>
            <p:spPr bwMode="auto">
              <a:xfrm>
                <a:off x="3600896" y="3357562"/>
                <a:ext cx="3172426" cy="755002"/>
              </a:xfrm>
              <a:custGeom>
                <a:avLst/>
                <a:gdLst>
                  <a:gd name="T0" fmla="*/ 2147483646 w 800"/>
                  <a:gd name="T1" fmla="*/ 0 h 320"/>
                  <a:gd name="T2" fmla="*/ 0 w 800"/>
                  <a:gd name="T3" fmla="*/ 2147483646 h 320"/>
                  <a:gd name="T4" fmla="*/ 2147483646 w 800"/>
                  <a:gd name="T5" fmla="*/ 2147483646 h 320"/>
                  <a:gd name="T6" fmla="*/ 2147483646 w 800"/>
                  <a:gd name="T7" fmla="*/ 0 h 3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00"/>
                  <a:gd name="T13" fmla="*/ 0 h 320"/>
                  <a:gd name="T14" fmla="*/ 800 w 800"/>
                  <a:gd name="T15" fmla="*/ 320 h 3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00" h="320">
                    <a:moveTo>
                      <a:pt x="400" y="0"/>
                    </a:moveTo>
                    <a:cubicBezTo>
                      <a:pt x="204" y="0"/>
                      <a:pt x="41" y="137"/>
                      <a:pt x="0" y="320"/>
                    </a:cubicBezTo>
                    <a:cubicBezTo>
                      <a:pt x="800" y="320"/>
                      <a:pt x="800" y="320"/>
                      <a:pt x="800" y="320"/>
                    </a:cubicBezTo>
                    <a:cubicBezTo>
                      <a:pt x="759" y="137"/>
                      <a:pt x="596" y="0"/>
                      <a:pt x="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8998"/>
                    </a:schemeClr>
                  </a:gs>
                  <a:gs pos="100000">
                    <a:srgbClr val="F25904">
                      <a:alpha val="10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8" name="Text Box 140"/>
            <p:cNvSpPr txBox="1">
              <a:spLocks noChangeArrowheads="1"/>
            </p:cNvSpPr>
            <p:nvPr/>
          </p:nvSpPr>
          <p:spPr bwMode="auto">
            <a:xfrm>
              <a:off x="1471138" y="3714752"/>
              <a:ext cx="2857520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</a:rPr>
                <a:t> </a:t>
              </a:r>
              <a:r>
                <a:rPr lang="zh-CN" altLang="en-US" sz="2400" b="1" baseline="-25000" dirty="0">
                  <a:solidFill>
                    <a:schemeClr val="bg1"/>
                  </a:solidFill>
                </a:rPr>
                <a:t>过程</a:t>
              </a:r>
              <a:endParaRPr lang="en-US" altLang="zh-CN" sz="2400" b="1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</a:rPr>
                <a:t>RUP/AP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</a:rPr>
                <a:t>模型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</a:rPr>
                <a:t>模型语言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1" name="组合 36"/>
          <p:cNvGrpSpPr/>
          <p:nvPr/>
        </p:nvGrpSpPr>
        <p:grpSpPr bwMode="auto">
          <a:xfrm>
            <a:off x="1852614" y="2820988"/>
            <a:ext cx="2928937" cy="2000250"/>
            <a:chOff x="328130" y="3357562"/>
            <a:chExt cx="2928958" cy="2000264"/>
          </a:xfrm>
        </p:grpSpPr>
        <p:grpSp>
          <p:nvGrpSpPr>
            <p:cNvPr id="72" name="组合 9"/>
            <p:cNvGrpSpPr/>
            <p:nvPr/>
          </p:nvGrpSpPr>
          <p:grpSpPr bwMode="auto">
            <a:xfrm>
              <a:off x="328130" y="3357562"/>
              <a:ext cx="2928958" cy="2000264"/>
              <a:chOff x="2339975" y="3697288"/>
              <a:chExt cx="1295400" cy="1295400"/>
            </a:xfrm>
          </p:grpSpPr>
          <p:sp>
            <p:nvSpPr>
              <p:cNvPr id="74" name="Oval 12"/>
              <p:cNvSpPr>
                <a:spLocks noChangeArrowheads="1"/>
              </p:cNvSpPr>
              <p:nvPr/>
            </p:nvSpPr>
            <p:spPr bwMode="auto">
              <a:xfrm>
                <a:off x="2339975" y="3697288"/>
                <a:ext cx="1295400" cy="1295400"/>
              </a:xfrm>
              <a:prstGeom prst="ellipse">
                <a:avLst/>
              </a:prstGeom>
              <a:solidFill>
                <a:srgbClr val="FE6C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/>
              </a:p>
            </p:txBody>
          </p:sp>
          <p:sp>
            <p:nvSpPr>
              <p:cNvPr id="75" name="Freeform 20"/>
              <p:cNvSpPr/>
              <p:nvPr/>
            </p:nvSpPr>
            <p:spPr bwMode="auto">
              <a:xfrm>
                <a:off x="2376488" y="3713163"/>
                <a:ext cx="1223963" cy="488950"/>
              </a:xfrm>
              <a:custGeom>
                <a:avLst/>
                <a:gdLst>
                  <a:gd name="T0" fmla="*/ 2147483646 w 800"/>
                  <a:gd name="T1" fmla="*/ 0 h 320"/>
                  <a:gd name="T2" fmla="*/ 0 w 800"/>
                  <a:gd name="T3" fmla="*/ 2147483646 h 320"/>
                  <a:gd name="T4" fmla="*/ 2147483646 w 800"/>
                  <a:gd name="T5" fmla="*/ 2147483646 h 320"/>
                  <a:gd name="T6" fmla="*/ 2147483646 w 800"/>
                  <a:gd name="T7" fmla="*/ 0 h 3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00"/>
                  <a:gd name="T13" fmla="*/ 0 h 320"/>
                  <a:gd name="T14" fmla="*/ 800 w 800"/>
                  <a:gd name="T15" fmla="*/ 320 h 3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00" h="320">
                    <a:moveTo>
                      <a:pt x="400" y="0"/>
                    </a:moveTo>
                    <a:cubicBezTo>
                      <a:pt x="204" y="0"/>
                      <a:pt x="41" y="137"/>
                      <a:pt x="0" y="320"/>
                    </a:cubicBezTo>
                    <a:cubicBezTo>
                      <a:pt x="800" y="320"/>
                      <a:pt x="800" y="320"/>
                      <a:pt x="800" y="320"/>
                    </a:cubicBezTo>
                    <a:cubicBezTo>
                      <a:pt x="759" y="137"/>
                      <a:pt x="596" y="0"/>
                      <a:pt x="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8998"/>
                    </a:schemeClr>
                  </a:gs>
                  <a:gs pos="100000">
                    <a:srgbClr val="F25904">
                      <a:alpha val="10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3" name="Text Box 140"/>
            <p:cNvSpPr txBox="1">
              <a:spLocks noChangeArrowheads="1"/>
            </p:cNvSpPr>
            <p:nvPr/>
          </p:nvSpPr>
          <p:spPr bwMode="auto">
            <a:xfrm>
              <a:off x="328130" y="3786190"/>
              <a:ext cx="2857520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</a:rPr>
                <a:t> </a:t>
              </a:r>
              <a:r>
                <a:rPr lang="zh-CN" altLang="en-US" sz="2400" b="1" baseline="-25000" dirty="0">
                  <a:solidFill>
                    <a:schemeClr val="bg1"/>
                  </a:solidFill>
                </a:rPr>
                <a:t>方法</a:t>
              </a:r>
              <a:endParaRPr lang="en-US" altLang="zh-CN" sz="2400" b="1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</a:rPr>
                <a:t>OOA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</a:rPr>
                <a:t>OOP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</a:rPr>
                <a:t>MDA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组合 6"/>
          <p:cNvGrpSpPr/>
          <p:nvPr/>
        </p:nvGrpSpPr>
        <p:grpSpPr bwMode="auto">
          <a:xfrm>
            <a:off x="1809751" y="3235325"/>
            <a:ext cx="2214563" cy="1143000"/>
            <a:chOff x="1893942" y="3026109"/>
            <a:chExt cx="1551042" cy="1221874"/>
          </a:xfrm>
        </p:grpSpPr>
        <p:sp>
          <p:nvSpPr>
            <p:cNvPr id="77" name="Oval 8"/>
            <p:cNvSpPr>
              <a:spLocks noChangeArrowheads="1"/>
            </p:cNvSpPr>
            <p:nvPr/>
          </p:nvSpPr>
          <p:spPr bwMode="auto">
            <a:xfrm>
              <a:off x="1943975" y="3026109"/>
              <a:ext cx="1300874" cy="122187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Text Box 140"/>
            <p:cNvSpPr txBox="1">
              <a:spLocks noChangeArrowheads="1"/>
            </p:cNvSpPr>
            <p:nvPr/>
          </p:nvSpPr>
          <p:spPr bwMode="auto">
            <a:xfrm>
              <a:off x="1893942" y="3331577"/>
              <a:ext cx="1551042" cy="449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b="1" baseline="-25000" dirty="0">
                  <a:solidFill>
                    <a:schemeClr val="bg1"/>
                  </a:solidFill>
                </a:rPr>
                <a:t> </a:t>
              </a:r>
              <a:r>
                <a:rPr lang="zh-CN" altLang="en-US" sz="2800" b="1" baseline="-25000" dirty="0">
                  <a:solidFill>
                    <a:schemeClr val="bg1"/>
                  </a:solidFill>
                </a:rPr>
                <a:t>程序</a:t>
              </a:r>
              <a:r>
                <a:rPr lang="en-US" altLang="zh-CN" sz="2800" b="1" baseline="-25000" dirty="0">
                  <a:solidFill>
                    <a:schemeClr val="bg1"/>
                  </a:solidFill>
                </a:rPr>
                <a:t>=</a:t>
              </a:r>
              <a:r>
                <a:rPr lang="zh-CN" altLang="en-US" sz="2800" b="1" baseline="-25000" dirty="0">
                  <a:solidFill>
                    <a:schemeClr val="bg1"/>
                  </a:solidFill>
                </a:rPr>
                <a:t>算法</a:t>
              </a:r>
              <a:r>
                <a:rPr lang="en-US" altLang="zh-CN" sz="2800" b="1" baseline="-25000" dirty="0">
                  <a:solidFill>
                    <a:schemeClr val="bg1"/>
                  </a:solidFill>
                </a:rPr>
                <a:t>+</a:t>
              </a:r>
              <a:r>
                <a:rPr lang="zh-CN" altLang="en-US" sz="2800" b="1" baseline="-25000" dirty="0">
                  <a:solidFill>
                    <a:schemeClr val="bg1"/>
                  </a:solidFill>
                </a:rPr>
                <a:t>结构</a:t>
              </a:r>
              <a:endParaRPr lang="en-US" altLang="zh-CN" sz="2800" b="1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79" name="TextBox 35"/>
          <p:cNvSpPr txBox="1">
            <a:spLocks noChangeArrowheads="1"/>
          </p:cNvSpPr>
          <p:nvPr/>
        </p:nvSpPr>
        <p:spPr bwMode="auto">
          <a:xfrm>
            <a:off x="5810250" y="5953125"/>
            <a:ext cx="49037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rgbClr val="602E04"/>
                </a:solidFill>
              </a:rPr>
              <a:t>参考自周爱民</a:t>
            </a:r>
            <a:r>
              <a:rPr lang="en-US" altLang="zh-CN" sz="1600" b="1">
                <a:solidFill>
                  <a:srgbClr val="602E04"/>
                </a:solidFill>
              </a:rPr>
              <a:t>《</a:t>
            </a:r>
            <a:r>
              <a:rPr lang="zh-CN" altLang="en-US" sz="1600" b="1">
                <a:solidFill>
                  <a:srgbClr val="602E04"/>
                </a:solidFill>
              </a:rPr>
              <a:t>大道至简：软件工程实践者的思想</a:t>
            </a:r>
            <a:r>
              <a:rPr lang="en-US" altLang="zh-CN" sz="1600" b="1">
                <a:solidFill>
                  <a:srgbClr val="602E04"/>
                </a:solidFill>
              </a:rPr>
              <a:t>》</a:t>
            </a:r>
            <a:endParaRPr lang="zh-CN" altLang="en-US" sz="1600" b="1">
              <a:solidFill>
                <a:srgbClr val="602E04"/>
              </a:solidFill>
            </a:endParaRPr>
          </a:p>
        </p:txBody>
      </p:sp>
      <p:sp>
        <p:nvSpPr>
          <p:cNvPr id="80" name="TextBox 38"/>
          <p:cNvSpPr txBox="1">
            <a:spLocks noChangeArrowheads="1"/>
          </p:cNvSpPr>
          <p:nvPr/>
        </p:nvSpPr>
        <p:spPr bwMode="auto">
          <a:xfrm>
            <a:off x="2309813" y="3932238"/>
            <a:ext cx="1930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/>
              <a:t>C</a:t>
            </a:r>
            <a:r>
              <a:rPr lang="zh-CN" altLang="en-US" sz="2400" b="1" dirty="0"/>
              <a:t>、数据结构</a:t>
            </a:r>
            <a:endParaRPr lang="zh-CN" altLang="en-US" sz="2400" b="1" dirty="0"/>
          </a:p>
        </p:txBody>
      </p:sp>
      <p:sp>
        <p:nvSpPr>
          <p:cNvPr id="81" name="TextBox 39"/>
          <p:cNvSpPr txBox="1">
            <a:spLocks noChangeArrowheads="1"/>
          </p:cNvSpPr>
          <p:nvPr/>
        </p:nvSpPr>
        <p:spPr bwMode="auto">
          <a:xfrm>
            <a:off x="3105150" y="4289426"/>
            <a:ext cx="24907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/>
              <a:t>C++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Web</a:t>
            </a:r>
            <a:r>
              <a:rPr lang="zh-CN" altLang="en-US" sz="2400" b="1" dirty="0"/>
              <a:t>开发</a:t>
            </a:r>
            <a:endParaRPr lang="zh-CN" altLang="en-US" sz="2400" b="1" dirty="0"/>
          </a:p>
        </p:txBody>
      </p:sp>
      <p:sp>
        <p:nvSpPr>
          <p:cNvPr id="82" name="TextBox 45"/>
          <p:cNvSpPr txBox="1">
            <a:spLocks noChangeArrowheads="1"/>
          </p:cNvSpPr>
          <p:nvPr/>
        </p:nvSpPr>
        <p:spPr bwMode="auto">
          <a:xfrm>
            <a:off x="4524376" y="4646613"/>
            <a:ext cx="26463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/>
              <a:t>软件过程、方向课</a:t>
            </a:r>
            <a:endParaRPr lang="zh-CN" altLang="en-US" sz="2400" b="1" dirty="0"/>
          </a:p>
        </p:txBody>
      </p:sp>
      <p:sp>
        <p:nvSpPr>
          <p:cNvPr id="83" name="TextBox 46"/>
          <p:cNvSpPr txBox="1">
            <a:spLocks noChangeArrowheads="1"/>
          </p:cNvSpPr>
          <p:nvPr/>
        </p:nvSpPr>
        <p:spPr bwMode="auto">
          <a:xfrm>
            <a:off x="5524500" y="5035551"/>
            <a:ext cx="23383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/>
              <a:t>项目管理、实训</a:t>
            </a:r>
            <a:endParaRPr lang="zh-CN" altLang="en-US" sz="2400" b="1" dirty="0"/>
          </a:p>
        </p:txBody>
      </p:sp>
      <p:sp>
        <p:nvSpPr>
          <p:cNvPr id="84" name="TextBox 47"/>
          <p:cNvSpPr txBox="1">
            <a:spLocks noChangeArrowheads="1"/>
          </p:cNvSpPr>
          <p:nvPr/>
        </p:nvSpPr>
        <p:spPr bwMode="auto">
          <a:xfrm>
            <a:off x="6667501" y="5395913"/>
            <a:ext cx="26463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/>
              <a:t>实习、就业、创业</a:t>
            </a:r>
            <a:endParaRPr lang="zh-CN" altLang="en-US" sz="24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1" grpId="0"/>
      <p:bldP spid="82" grpId="0"/>
      <p:bldP spid="83" grpId="0"/>
      <p:bldP spid="8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4501042" y="2161682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软件工程学科概览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4666276" y="3101915"/>
            <a:ext cx="3252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行业人才格局及成长路线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4501042" y="4054464"/>
            <a:ext cx="4309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软件过程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软件工程的核心组成部分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4501041" y="4994215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本课程的要点说明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软件工程三要素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360142" y="64613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 descr="PMT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464" y="1156149"/>
            <a:ext cx="7051071" cy="529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5995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瀑布模型（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Waterfall Model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187924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 38"/>
          <p:cNvSpPr>
            <a:spLocks noChangeArrowheads="1"/>
          </p:cNvSpPr>
          <p:nvPr/>
        </p:nvSpPr>
        <p:spPr bwMode="auto">
          <a:xfrm>
            <a:off x="6187924" y="1342103"/>
            <a:ext cx="5776787" cy="194510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pPr algn="l"/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特点：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自上而下</a:t>
            </a:r>
            <a:r>
              <a:rPr lang="zh-CN" altLang="en-US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、相互衔接的固定次序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，如同</a:t>
            </a:r>
            <a:endParaRPr lang="en-US" altLang="zh-CN" sz="22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瀑布</a:t>
            </a:r>
            <a:r>
              <a:rPr lang="zh-CN" altLang="en-US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流水，逐级下落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2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 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r>
              <a:rPr lang="zh-CN" altLang="en-US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一阶段的变换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结果是</a:t>
            </a:r>
            <a:r>
              <a:rPr lang="zh-CN" altLang="en-US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一阶段变换的</a:t>
            </a:r>
            <a:endParaRPr lang="en-US" altLang="zh-CN" sz="22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zh-CN" altLang="en-US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，相邻两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个阶段具有因果关系。</a:t>
            </a:r>
            <a:endParaRPr lang="zh-CN" altLang="en-US" sz="22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2333596" y="2743200"/>
            <a:ext cx="1295400" cy="457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339933"/>
              </a:gs>
            </a:gsLst>
            <a:lin ang="18900000" scaled="1"/>
          </a:gradFill>
          <a:ln w="9525">
            <a:noFill/>
            <a:miter lim="800000"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1800" b="1" dirty="0">
                <a:solidFill>
                  <a:srgbClr val="B62E7C"/>
                </a:solidFill>
                <a:latin typeface="楷体_GB2312" pitchFamily="49" charset="-122"/>
              </a:rPr>
              <a:t>需求分析</a:t>
            </a:r>
            <a:endParaRPr lang="zh-CN" altLang="en-US" sz="1800" b="1" dirty="0">
              <a:solidFill>
                <a:srgbClr val="B62E7C"/>
              </a:solidFill>
              <a:latin typeface="楷体_GB2312" pitchFamily="49" charset="-122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1495396" y="1676400"/>
            <a:ext cx="1143000" cy="457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ADB6E"/>
              </a:gs>
            </a:gsLst>
            <a:lin ang="18900000" scaled="1"/>
          </a:gradFill>
          <a:ln w="9525">
            <a:noFill/>
            <a:miter lim="800000"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1800" b="1">
                <a:solidFill>
                  <a:schemeClr val="tx2"/>
                </a:solidFill>
                <a:latin typeface="楷体_GB2312" pitchFamily="49" charset="-122"/>
              </a:rPr>
              <a:t>问题定义</a:t>
            </a:r>
            <a:endParaRPr lang="zh-CN" altLang="en-US" sz="1800" b="1">
              <a:solidFill>
                <a:schemeClr val="tx2"/>
              </a:solidFill>
              <a:latin typeface="楷体_GB2312" pitchFamily="49" charset="-122"/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1876396" y="2209800"/>
            <a:ext cx="1219200" cy="457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ADB6E"/>
              </a:gs>
            </a:gsLst>
            <a:lin ang="18900000" scaled="1"/>
          </a:gradFill>
          <a:ln w="9525">
            <a:noFill/>
            <a:miter lim="800000"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1800" b="1">
                <a:solidFill>
                  <a:schemeClr val="tx2"/>
                </a:solidFill>
                <a:latin typeface="楷体_GB2312" pitchFamily="49" charset="-122"/>
              </a:rPr>
              <a:t>可性行研究</a:t>
            </a:r>
            <a:endParaRPr lang="zh-CN" altLang="en-US" sz="1800" b="1">
              <a:solidFill>
                <a:schemeClr val="tx2"/>
              </a:solidFill>
              <a:latin typeface="楷体_GB2312" pitchFamily="49" charset="-122"/>
            </a:endParaRPr>
          </a:p>
        </p:txBody>
      </p:sp>
      <p:sp>
        <p:nvSpPr>
          <p:cNvPr id="19" name="Line 6"/>
          <p:cNvSpPr>
            <a:spLocks noChangeShapeType="1"/>
          </p:cNvSpPr>
          <p:nvPr/>
        </p:nvSpPr>
        <p:spPr bwMode="auto">
          <a:xfrm>
            <a:off x="2638396" y="1905000"/>
            <a:ext cx="304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Line 7"/>
          <p:cNvSpPr>
            <a:spLocks noChangeShapeType="1"/>
          </p:cNvSpPr>
          <p:nvPr/>
        </p:nvSpPr>
        <p:spPr bwMode="auto">
          <a:xfrm>
            <a:off x="2943196" y="1905000"/>
            <a:ext cx="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Line 8"/>
          <p:cNvSpPr>
            <a:spLocks noChangeShapeType="1"/>
          </p:cNvSpPr>
          <p:nvPr/>
        </p:nvSpPr>
        <p:spPr bwMode="auto">
          <a:xfrm>
            <a:off x="657196" y="1676400"/>
            <a:ext cx="5334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Line 9"/>
          <p:cNvSpPr>
            <a:spLocks noChangeShapeType="1"/>
          </p:cNvSpPr>
          <p:nvPr/>
        </p:nvSpPr>
        <p:spPr bwMode="auto">
          <a:xfrm>
            <a:off x="657196" y="2738432"/>
            <a:ext cx="5334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Line 10"/>
          <p:cNvSpPr>
            <a:spLocks noChangeShapeType="1"/>
          </p:cNvSpPr>
          <p:nvPr/>
        </p:nvSpPr>
        <p:spPr bwMode="auto">
          <a:xfrm>
            <a:off x="961996" y="1676400"/>
            <a:ext cx="0" cy="3810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Line 11"/>
          <p:cNvSpPr>
            <a:spLocks noChangeShapeType="1"/>
          </p:cNvSpPr>
          <p:nvPr/>
        </p:nvSpPr>
        <p:spPr bwMode="auto">
          <a:xfrm>
            <a:off x="961996" y="2433632"/>
            <a:ext cx="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Rectangle 12"/>
          <p:cNvSpPr>
            <a:spLocks noChangeArrowheads="1"/>
          </p:cNvSpPr>
          <p:nvPr/>
        </p:nvSpPr>
        <p:spPr bwMode="auto">
          <a:xfrm>
            <a:off x="657196" y="2000248"/>
            <a:ext cx="6858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r>
              <a:rPr lang="zh-CN" altLang="en-US" sz="1800" b="1" dirty="0">
                <a:solidFill>
                  <a:srgbClr val="1B5D44"/>
                </a:solidFill>
                <a:latin typeface="楷体_GB2312" pitchFamily="49" charset="-122"/>
              </a:rPr>
              <a:t>计划</a:t>
            </a:r>
            <a:endParaRPr lang="en-US" altLang="zh-CN" sz="1800" b="1" dirty="0">
              <a:solidFill>
                <a:srgbClr val="1B5D44"/>
              </a:solidFill>
              <a:latin typeface="楷体_GB2312" pitchFamily="49" charset="-122"/>
            </a:endParaRPr>
          </a:p>
          <a:p>
            <a:r>
              <a:rPr lang="zh-CN" altLang="en-US" sz="1800" b="1" dirty="0">
                <a:solidFill>
                  <a:srgbClr val="1B5D44"/>
                </a:solidFill>
                <a:latin typeface="楷体_GB2312" pitchFamily="49" charset="-122"/>
              </a:rPr>
              <a:t>时期</a:t>
            </a:r>
            <a:endParaRPr lang="zh-CN" altLang="en-US" sz="1800" b="1" dirty="0">
              <a:solidFill>
                <a:srgbClr val="1B5D44"/>
              </a:solidFill>
              <a:latin typeface="楷体_GB2312" pitchFamily="49" charset="-122"/>
            </a:endParaRPr>
          </a:p>
        </p:txBody>
      </p:sp>
      <p:sp>
        <p:nvSpPr>
          <p:cNvPr id="26" name="Rectangle 13"/>
          <p:cNvSpPr>
            <a:spLocks noChangeArrowheads="1"/>
          </p:cNvSpPr>
          <p:nvPr/>
        </p:nvSpPr>
        <p:spPr bwMode="auto">
          <a:xfrm>
            <a:off x="2790796" y="3276600"/>
            <a:ext cx="1295400" cy="457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339933"/>
              </a:gs>
            </a:gsLst>
            <a:lin ang="18900000" scaled="1"/>
          </a:gradFill>
          <a:ln w="9525">
            <a:noFill/>
            <a:miter lim="800000"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1800" b="1">
                <a:solidFill>
                  <a:srgbClr val="B62E7C"/>
                </a:solidFill>
                <a:latin typeface="楷体_GB2312" pitchFamily="49" charset="-122"/>
              </a:rPr>
              <a:t>概要设计</a:t>
            </a:r>
            <a:endParaRPr lang="zh-CN" altLang="en-US" sz="1800" b="1">
              <a:solidFill>
                <a:srgbClr val="B62E7C"/>
              </a:solidFill>
              <a:latin typeface="楷体_GB2312" pitchFamily="49" charset="-122"/>
            </a:endParaRPr>
          </a:p>
        </p:txBody>
      </p:sp>
      <p:sp>
        <p:nvSpPr>
          <p:cNvPr id="27" name="Rectangle 14"/>
          <p:cNvSpPr>
            <a:spLocks noChangeArrowheads="1"/>
          </p:cNvSpPr>
          <p:nvPr/>
        </p:nvSpPr>
        <p:spPr bwMode="auto">
          <a:xfrm>
            <a:off x="3247996" y="3810000"/>
            <a:ext cx="1295400" cy="457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339933"/>
              </a:gs>
            </a:gsLst>
            <a:lin ang="18900000" scaled="1"/>
          </a:gradFill>
          <a:ln w="9525">
            <a:noFill/>
            <a:miter lim="800000"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1800" b="1">
                <a:solidFill>
                  <a:srgbClr val="B62E7C"/>
                </a:solidFill>
                <a:latin typeface="楷体_GB2312" pitchFamily="49" charset="-122"/>
              </a:rPr>
              <a:t>详细设计</a:t>
            </a:r>
            <a:endParaRPr lang="zh-CN" altLang="en-US" sz="1800" b="1">
              <a:solidFill>
                <a:srgbClr val="B62E7C"/>
              </a:solidFill>
              <a:latin typeface="楷体_GB2312" pitchFamily="49" charset="-122"/>
            </a:endParaRPr>
          </a:p>
        </p:txBody>
      </p:sp>
      <p:sp>
        <p:nvSpPr>
          <p:cNvPr id="28" name="Rectangle 15"/>
          <p:cNvSpPr>
            <a:spLocks noChangeArrowheads="1"/>
          </p:cNvSpPr>
          <p:nvPr/>
        </p:nvSpPr>
        <p:spPr bwMode="auto">
          <a:xfrm>
            <a:off x="3705196" y="4343400"/>
            <a:ext cx="1295400" cy="457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339933"/>
              </a:gs>
            </a:gsLst>
            <a:lin ang="18900000" scaled="1"/>
          </a:gradFill>
          <a:ln w="9525">
            <a:noFill/>
            <a:miter lim="800000"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1800" b="1">
                <a:solidFill>
                  <a:srgbClr val="B62E7C"/>
                </a:solidFill>
                <a:latin typeface="楷体_GB2312" pitchFamily="49" charset="-122"/>
              </a:rPr>
              <a:t>编   码 </a:t>
            </a:r>
            <a:endParaRPr lang="zh-CN" altLang="en-US" sz="1800" b="1">
              <a:solidFill>
                <a:srgbClr val="B62E7C"/>
              </a:solidFill>
              <a:latin typeface="楷体_GB2312" pitchFamily="49" charset="-122"/>
            </a:endParaRPr>
          </a:p>
        </p:txBody>
      </p:sp>
      <p:sp>
        <p:nvSpPr>
          <p:cNvPr id="29" name="Rectangle 16"/>
          <p:cNvSpPr>
            <a:spLocks noChangeArrowheads="1"/>
          </p:cNvSpPr>
          <p:nvPr/>
        </p:nvSpPr>
        <p:spPr bwMode="auto">
          <a:xfrm>
            <a:off x="4162396" y="4876800"/>
            <a:ext cx="1295400" cy="457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339933"/>
              </a:gs>
            </a:gsLst>
            <a:lin ang="18900000" scaled="1"/>
          </a:gradFill>
          <a:ln w="9525">
            <a:noFill/>
            <a:miter lim="800000"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1800" b="1">
                <a:solidFill>
                  <a:srgbClr val="B62E7C"/>
                </a:solidFill>
                <a:latin typeface="楷体_GB2312" pitchFamily="49" charset="-122"/>
              </a:rPr>
              <a:t>测   试</a:t>
            </a:r>
            <a:endParaRPr lang="zh-CN" altLang="en-US" sz="1800" b="1">
              <a:solidFill>
                <a:srgbClr val="B62E7C"/>
              </a:solidFill>
              <a:latin typeface="楷体_GB2312" pitchFamily="49" charset="-122"/>
            </a:endParaRPr>
          </a:p>
        </p:txBody>
      </p:sp>
      <p:sp>
        <p:nvSpPr>
          <p:cNvPr id="30" name="Line 17"/>
          <p:cNvSpPr>
            <a:spLocks noChangeShapeType="1"/>
          </p:cNvSpPr>
          <p:nvPr/>
        </p:nvSpPr>
        <p:spPr bwMode="auto">
          <a:xfrm>
            <a:off x="3095596" y="2438400"/>
            <a:ext cx="304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" name="Line 18"/>
          <p:cNvSpPr>
            <a:spLocks noChangeShapeType="1"/>
          </p:cNvSpPr>
          <p:nvPr/>
        </p:nvSpPr>
        <p:spPr bwMode="auto">
          <a:xfrm>
            <a:off x="3628996" y="2971800"/>
            <a:ext cx="304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" name="Line 19"/>
          <p:cNvSpPr>
            <a:spLocks noChangeShapeType="1"/>
          </p:cNvSpPr>
          <p:nvPr/>
        </p:nvSpPr>
        <p:spPr bwMode="auto">
          <a:xfrm>
            <a:off x="4086196" y="3505200"/>
            <a:ext cx="304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" name="Line 20"/>
          <p:cNvSpPr>
            <a:spLocks noChangeShapeType="1"/>
          </p:cNvSpPr>
          <p:nvPr/>
        </p:nvSpPr>
        <p:spPr bwMode="auto">
          <a:xfrm>
            <a:off x="4543396" y="4038600"/>
            <a:ext cx="304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" name="Line 21"/>
          <p:cNvSpPr>
            <a:spLocks noChangeShapeType="1"/>
          </p:cNvSpPr>
          <p:nvPr/>
        </p:nvSpPr>
        <p:spPr bwMode="auto">
          <a:xfrm>
            <a:off x="5000596" y="4572000"/>
            <a:ext cx="304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" name="Line 22"/>
          <p:cNvSpPr>
            <a:spLocks noChangeShapeType="1"/>
          </p:cNvSpPr>
          <p:nvPr/>
        </p:nvSpPr>
        <p:spPr bwMode="auto">
          <a:xfrm>
            <a:off x="5457796" y="5105400"/>
            <a:ext cx="304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" name="Line 23"/>
          <p:cNvSpPr>
            <a:spLocks noChangeShapeType="1"/>
          </p:cNvSpPr>
          <p:nvPr/>
        </p:nvSpPr>
        <p:spPr bwMode="auto">
          <a:xfrm>
            <a:off x="3400396" y="2438400"/>
            <a:ext cx="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" name="Line 24"/>
          <p:cNvSpPr>
            <a:spLocks noChangeShapeType="1"/>
          </p:cNvSpPr>
          <p:nvPr/>
        </p:nvSpPr>
        <p:spPr bwMode="auto">
          <a:xfrm>
            <a:off x="3933796" y="2971800"/>
            <a:ext cx="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" name="Line 25"/>
          <p:cNvSpPr>
            <a:spLocks noChangeShapeType="1"/>
          </p:cNvSpPr>
          <p:nvPr/>
        </p:nvSpPr>
        <p:spPr bwMode="auto">
          <a:xfrm>
            <a:off x="4390996" y="3505200"/>
            <a:ext cx="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" name="Line 26"/>
          <p:cNvSpPr>
            <a:spLocks noChangeShapeType="1"/>
          </p:cNvSpPr>
          <p:nvPr/>
        </p:nvSpPr>
        <p:spPr bwMode="auto">
          <a:xfrm>
            <a:off x="4848196" y="4038600"/>
            <a:ext cx="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" name="Line 27"/>
          <p:cNvSpPr>
            <a:spLocks noChangeShapeType="1"/>
          </p:cNvSpPr>
          <p:nvPr/>
        </p:nvSpPr>
        <p:spPr bwMode="auto">
          <a:xfrm>
            <a:off x="5305396" y="4572000"/>
            <a:ext cx="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" name="Line 28"/>
          <p:cNvSpPr>
            <a:spLocks noChangeShapeType="1"/>
          </p:cNvSpPr>
          <p:nvPr/>
        </p:nvSpPr>
        <p:spPr bwMode="auto">
          <a:xfrm>
            <a:off x="5762596" y="5105400"/>
            <a:ext cx="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" name="Line 29"/>
          <p:cNvSpPr>
            <a:spLocks noChangeShapeType="1"/>
          </p:cNvSpPr>
          <p:nvPr/>
        </p:nvSpPr>
        <p:spPr bwMode="auto">
          <a:xfrm>
            <a:off x="733396" y="5376864"/>
            <a:ext cx="5334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" name="Line 30"/>
          <p:cNvSpPr>
            <a:spLocks noChangeShapeType="1"/>
          </p:cNvSpPr>
          <p:nvPr/>
        </p:nvSpPr>
        <p:spPr bwMode="auto">
          <a:xfrm>
            <a:off x="961996" y="2767008"/>
            <a:ext cx="0" cy="10404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" name="Line 31"/>
          <p:cNvSpPr>
            <a:spLocks noChangeShapeType="1"/>
          </p:cNvSpPr>
          <p:nvPr/>
        </p:nvSpPr>
        <p:spPr bwMode="auto">
          <a:xfrm>
            <a:off x="961996" y="4319584"/>
            <a:ext cx="0" cy="10224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" name="Rectangle 32"/>
          <p:cNvSpPr>
            <a:spLocks noChangeArrowheads="1"/>
          </p:cNvSpPr>
          <p:nvPr/>
        </p:nvSpPr>
        <p:spPr bwMode="auto">
          <a:xfrm>
            <a:off x="657196" y="3719512"/>
            <a:ext cx="6858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r>
              <a:rPr lang="zh-CN" altLang="en-US" sz="1800" b="1" dirty="0">
                <a:solidFill>
                  <a:srgbClr val="1B5D44"/>
                </a:solidFill>
                <a:latin typeface="楷体_GB2312" pitchFamily="49" charset="-122"/>
              </a:rPr>
              <a:t>开发</a:t>
            </a:r>
            <a:endParaRPr lang="zh-CN" altLang="en-US" sz="1800" b="1" dirty="0">
              <a:solidFill>
                <a:srgbClr val="1B5D44"/>
              </a:solidFill>
              <a:latin typeface="楷体_GB2312" pitchFamily="49" charset="-122"/>
            </a:endParaRPr>
          </a:p>
          <a:p>
            <a:r>
              <a:rPr lang="zh-CN" altLang="en-US" sz="1800" b="1" dirty="0">
                <a:solidFill>
                  <a:srgbClr val="1B5D44"/>
                </a:solidFill>
                <a:latin typeface="楷体_GB2312" pitchFamily="49" charset="-122"/>
              </a:rPr>
              <a:t>时期</a:t>
            </a:r>
            <a:endParaRPr lang="zh-CN" altLang="en-US" sz="1800" b="1" dirty="0">
              <a:solidFill>
                <a:srgbClr val="1B5D44"/>
              </a:solidFill>
              <a:latin typeface="楷体_GB2312" pitchFamily="49" charset="-122"/>
            </a:endParaRPr>
          </a:p>
        </p:txBody>
      </p:sp>
      <p:sp>
        <p:nvSpPr>
          <p:cNvPr id="47" name="Rectangle 33"/>
          <p:cNvSpPr>
            <a:spLocks noChangeArrowheads="1"/>
          </p:cNvSpPr>
          <p:nvPr/>
        </p:nvSpPr>
        <p:spPr bwMode="auto">
          <a:xfrm>
            <a:off x="4619596" y="5439696"/>
            <a:ext cx="1295400" cy="457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ADB6E"/>
              </a:gs>
            </a:gsLst>
            <a:lin ang="18900000" scaled="1"/>
          </a:gradFill>
          <a:ln w="9525">
            <a:noFill/>
            <a:miter lim="800000"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1800" b="1" dirty="0">
                <a:solidFill>
                  <a:schemeClr val="tx2"/>
                </a:solidFill>
              </a:rPr>
              <a:t>运行与维护</a:t>
            </a:r>
            <a:endParaRPr lang="zh-CN" altLang="en-US" sz="1800" b="1" dirty="0">
              <a:solidFill>
                <a:schemeClr val="tx2"/>
              </a:solidFill>
            </a:endParaRPr>
          </a:p>
        </p:txBody>
      </p:sp>
      <p:sp>
        <p:nvSpPr>
          <p:cNvPr id="48" name="Line 34"/>
          <p:cNvSpPr>
            <a:spLocks noChangeShapeType="1"/>
          </p:cNvSpPr>
          <p:nvPr/>
        </p:nvSpPr>
        <p:spPr bwMode="auto">
          <a:xfrm>
            <a:off x="733396" y="5910264"/>
            <a:ext cx="5334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" name="Line 35"/>
          <p:cNvSpPr>
            <a:spLocks noChangeShapeType="1"/>
          </p:cNvSpPr>
          <p:nvPr/>
        </p:nvSpPr>
        <p:spPr bwMode="auto">
          <a:xfrm>
            <a:off x="961996" y="5376864"/>
            <a:ext cx="0" cy="5334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" name="Rectangle 36"/>
          <p:cNvSpPr>
            <a:spLocks noChangeArrowheads="1"/>
          </p:cNvSpPr>
          <p:nvPr/>
        </p:nvSpPr>
        <p:spPr bwMode="auto">
          <a:xfrm>
            <a:off x="1266796" y="5376864"/>
            <a:ext cx="6096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r>
              <a:rPr lang="zh-CN" altLang="en-US" sz="1800" b="1">
                <a:solidFill>
                  <a:srgbClr val="1B5D44"/>
                </a:solidFill>
                <a:latin typeface="楷体_GB2312" pitchFamily="49" charset="-122"/>
              </a:rPr>
              <a:t>运 行</a:t>
            </a:r>
            <a:endParaRPr lang="zh-CN" altLang="en-US" sz="1800" b="1">
              <a:solidFill>
                <a:srgbClr val="1B5D44"/>
              </a:solidFill>
              <a:latin typeface="楷体_GB2312" pitchFamily="49" charset="-122"/>
            </a:endParaRPr>
          </a:p>
          <a:p>
            <a:r>
              <a:rPr lang="zh-CN" altLang="en-US" sz="1800" b="1">
                <a:solidFill>
                  <a:srgbClr val="1B5D44"/>
                </a:solidFill>
                <a:latin typeface="楷体_GB2312" pitchFamily="49" charset="-122"/>
              </a:rPr>
              <a:t>时 期</a:t>
            </a:r>
            <a:endParaRPr lang="zh-CN" altLang="en-US" sz="1800" b="1">
              <a:solidFill>
                <a:srgbClr val="1B5D44"/>
              </a:solidFill>
              <a:latin typeface="楷体_GB2312" pitchFamily="49" charset="-122"/>
            </a:endParaRPr>
          </a:p>
        </p:txBody>
      </p:sp>
      <p:sp>
        <p:nvSpPr>
          <p:cNvPr id="51" name="Rectangle 38"/>
          <p:cNvSpPr>
            <a:spLocks noChangeArrowheads="1"/>
          </p:cNvSpPr>
          <p:nvPr/>
        </p:nvSpPr>
        <p:spPr bwMode="auto">
          <a:xfrm>
            <a:off x="6209235" y="3505200"/>
            <a:ext cx="5755476" cy="274796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问题：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/>
            </a:pP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各个</a:t>
            </a:r>
            <a:r>
              <a:rPr lang="zh-CN" altLang="en-US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阶段的划分完全固定，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阶段之间产生</a:t>
            </a:r>
            <a:endParaRPr lang="en-US" altLang="zh-CN" sz="22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大量</a:t>
            </a:r>
            <a:r>
              <a:rPr lang="zh-CN" altLang="en-US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的文档，极大地增加了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工作量。</a:t>
            </a:r>
            <a:endParaRPr lang="zh-CN" altLang="en-US" sz="22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 startAt="2"/>
            </a:pP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zh-CN" altLang="en-US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模型是线性的，用户只有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等到整个过</a:t>
            </a:r>
            <a:endParaRPr lang="en-US" altLang="zh-CN" sz="22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</a:t>
            </a:r>
            <a:r>
              <a:rPr lang="zh-CN" altLang="en-US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的末期才能见到开发成果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，增加了风险。</a:t>
            </a:r>
            <a:endParaRPr lang="zh-CN" altLang="en-US" sz="22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 startAt="3"/>
            </a:pP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早期</a:t>
            </a:r>
            <a:r>
              <a:rPr lang="zh-CN" altLang="en-US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的错误可能要等到开发后期的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endParaRPr lang="en-US" altLang="zh-CN" sz="22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r>
              <a:rPr lang="zh-CN" altLang="en-US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才能发现，进而带来严重的后果。 </a:t>
            </a:r>
            <a:endParaRPr lang="zh-CN" altLang="en-US" sz="22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utoUpdateAnimBg="0"/>
      <p:bldP spid="16" grpId="0" animBg="1" autoUpdateAnimBg="0"/>
      <p:bldP spid="17" grpId="0" animBg="1" autoUpdateAnimBg="0"/>
      <p:bldP spid="18" grpId="0" animBg="1" autoUpdateAnimBg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 autoUpdateAnimBg="0"/>
      <p:bldP spid="26" grpId="0" animBg="1" autoUpdateAnimBg="0"/>
      <p:bldP spid="27" grpId="0" animBg="1" autoUpdateAnimBg="0"/>
      <p:bldP spid="28" grpId="0" animBg="1" autoUpdateAnimBg="0"/>
      <p:bldP spid="29" grpId="0" animBg="1" autoUpdateAnimBg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3" grpId="0" animBg="1"/>
      <p:bldP spid="44" grpId="0" animBg="1"/>
      <p:bldP spid="45" grpId="0" animBg="1"/>
      <p:bldP spid="46" grpId="0" animBg="1" autoUpdateAnimBg="0"/>
      <p:bldP spid="47" grpId="0" animBg="1" autoUpdateAnimBg="0"/>
      <p:bldP spid="48" grpId="0" animBg="1"/>
      <p:bldP spid="49" grpId="0" animBg="1"/>
      <p:bldP spid="50" grpId="0" animBg="1" autoUpdateAnimBg="0"/>
      <p:bldP spid="51" grpId="0" animBg="1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6885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RUP</a:t>
            </a:r>
            <a:r>
              <a:rPr lang="zh-CN" altLang="en-US" sz="24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统一软件过程（</a:t>
            </a:r>
            <a:r>
              <a:rPr lang="en-US" altLang="zh-CN" sz="24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Rational Unified Process)</a:t>
            </a:r>
            <a:endParaRPr lang="zh-CN" altLang="en-US" sz="24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219698" y="58891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24990" y="781540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6" y="1274164"/>
            <a:ext cx="6381191" cy="497139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159666" y="1131250"/>
            <a:ext cx="4453214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RUP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的中心思想是：用例驱动、架构为中心、迭代和增量。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576" y="2530121"/>
            <a:ext cx="4569095" cy="309119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763000" y="5768983"/>
            <a:ext cx="1874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RUP 4+1</a:t>
            </a:r>
            <a:r>
              <a:rPr lang="zh-CN" altLang="en-US" sz="2400" b="1" dirty="0"/>
              <a:t>视图</a:t>
            </a:r>
            <a:endParaRPr lang="zh-CN" altLang="en-US" sz="24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343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ICONIX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617928" y="58891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Picture 2" descr="H:\as\zz2_085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3" y="1571624"/>
            <a:ext cx="11443137" cy="4071529"/>
          </a:xfrm>
          <a:prstGeom prst="rect">
            <a:avLst/>
          </a:prstGeom>
          <a:noFill/>
          <a:ln w="57150">
            <a:solidFill>
              <a:srgbClr val="602E0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12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Scrum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敏捷过程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403125" y="60828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284" y="1250633"/>
            <a:ext cx="9220621" cy="97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 descr="H:\as\zz2_08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271" y="2262408"/>
            <a:ext cx="9166634" cy="3976543"/>
          </a:xfrm>
          <a:prstGeom prst="rect">
            <a:avLst/>
          </a:prstGeom>
          <a:noFill/>
          <a:ln w="57150">
            <a:solidFill>
              <a:srgbClr val="602E0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如何理解迭代与增量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122586" y="603143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754" y="1490763"/>
            <a:ext cx="6381750" cy="17240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29" y="3791358"/>
            <a:ext cx="6315075" cy="17049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文本框 13"/>
          <p:cNvSpPr txBox="1"/>
          <p:nvPr/>
        </p:nvSpPr>
        <p:spPr>
          <a:xfrm>
            <a:off x="7602583" y="2168109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增量：逐块建造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602583" y="4459179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迭代：反复求精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十字形 15"/>
          <p:cNvSpPr/>
          <p:nvPr/>
        </p:nvSpPr>
        <p:spPr>
          <a:xfrm>
            <a:off x="8290560" y="3094024"/>
            <a:ext cx="808572" cy="808572"/>
          </a:xfrm>
          <a:prstGeom prst="plus">
            <a:avLst>
              <a:gd name="adj" fmla="val 39540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认识软件工程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052910" y="607151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内容占位符 2"/>
          <p:cNvSpPr txBox="1"/>
          <p:nvPr/>
        </p:nvSpPr>
        <p:spPr>
          <a:xfrm>
            <a:off x="393701" y="1423761"/>
            <a:ext cx="8964096" cy="40757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掌握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一项软件开发技术就能很好就业，为啥还要学软件工程？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软件项目的成功和软件工程学有什么关系？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软件工程专业究竟“长的什么样子”？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797" y="1299573"/>
            <a:ext cx="2590800" cy="5016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6534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统一建模语言（</a:t>
            </a:r>
            <a:r>
              <a:rPr lang="en-US" altLang="zh-CN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 err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UnifiedModelingLanguage</a:t>
            </a:r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833831" y="61632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5375"/>
            <a:ext cx="12192000" cy="576262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80114" y="1397726"/>
            <a:ext cx="8036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语言是用来表达和沟通思想的，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承载着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OOAD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的思想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432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统一建模语言（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992696" y="581385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5292" y="1131569"/>
            <a:ext cx="10118544" cy="5266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4501042" y="2161682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软件工程学科概览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4666276" y="3101915"/>
            <a:ext cx="3252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行业人才格局及成长路线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4501042" y="4054464"/>
            <a:ext cx="4309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软件过程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软件工程的核心组成部分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4501041" y="4994215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本课程的要点说明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课程价值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177574" y="61743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3951288" y="4510088"/>
            <a:ext cx="3627437" cy="863600"/>
          </a:xfrm>
          <a:prstGeom prst="rect">
            <a:avLst/>
          </a:prstGeom>
          <a:solidFill>
            <a:srgbClr val="DEDEDE"/>
          </a:solidFill>
          <a:ln w="9525">
            <a:noFill/>
            <a:miter lim="800000"/>
          </a:ln>
        </p:spPr>
        <p:txBody>
          <a:bodyPr anchor="ctr"/>
          <a:lstStyle/>
          <a:p>
            <a:pPr eaLnBrk="1" hangingPunct="1">
              <a:defRPr/>
            </a:pP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3486150" y="3560763"/>
            <a:ext cx="4105275" cy="863600"/>
          </a:xfrm>
          <a:prstGeom prst="rect">
            <a:avLst/>
          </a:prstGeom>
          <a:solidFill>
            <a:srgbClr val="DEDEDE"/>
          </a:solidFill>
          <a:ln w="9525">
            <a:noFill/>
            <a:miter lim="800000"/>
          </a:ln>
        </p:spPr>
        <p:txBody>
          <a:bodyPr anchor="ctr"/>
          <a:lstStyle/>
          <a:p>
            <a:pPr eaLnBrk="1" hangingPunct="1">
              <a:defRPr/>
            </a:pP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2981325" y="2636838"/>
            <a:ext cx="4608513" cy="865187"/>
          </a:xfrm>
          <a:prstGeom prst="rect">
            <a:avLst/>
          </a:prstGeom>
          <a:solidFill>
            <a:srgbClr val="DEDEDE"/>
          </a:solidFill>
          <a:ln w="9525">
            <a:noFill/>
            <a:miter lim="800000"/>
          </a:ln>
        </p:spPr>
        <p:txBody>
          <a:bodyPr anchor="ctr"/>
          <a:lstStyle/>
          <a:p>
            <a:pPr eaLnBrk="1" hangingPunct="1">
              <a:defRPr/>
            </a:pP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2476500" y="1679575"/>
            <a:ext cx="5111750" cy="865188"/>
          </a:xfrm>
          <a:prstGeom prst="rect">
            <a:avLst/>
          </a:prstGeom>
          <a:solidFill>
            <a:srgbClr val="DEDEDE"/>
          </a:solidFill>
          <a:ln w="9525">
            <a:noFill/>
            <a:miter lim="800000"/>
          </a:ln>
        </p:spPr>
        <p:txBody>
          <a:bodyPr anchor="ctr"/>
          <a:lstStyle/>
          <a:p>
            <a:pPr eaLnBrk="1" hangingPunct="1">
              <a:defRPr/>
            </a:pP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3952875" y="4723825"/>
            <a:ext cx="3743325" cy="9411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实用的工具软件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Axure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EA……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3016250" y="2714963"/>
            <a:ext cx="4988498" cy="97872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掌握软件从无到有的整个过程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Scrum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ICONIX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3484563" y="3704313"/>
            <a:ext cx="5278437" cy="97872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实用的软件过程推演方法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用户故事、故事点、燃尽图、用例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2473324" y="1684338"/>
            <a:ext cx="5222875" cy="9411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如何从单兵作战转为团队合作，完成团队的协调与管理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Group 12"/>
          <p:cNvGrpSpPr/>
          <p:nvPr/>
        </p:nvGrpSpPr>
        <p:grpSpPr bwMode="auto">
          <a:xfrm>
            <a:off x="2438400" y="3688438"/>
            <a:ext cx="1022350" cy="923925"/>
            <a:chOff x="0" y="0"/>
            <a:chExt cx="644" cy="582"/>
          </a:xfrm>
        </p:grpSpPr>
        <p:sp>
          <p:nvSpPr>
            <p:cNvPr id="23" name="Rectangle 5"/>
            <p:cNvSpPr>
              <a:spLocks noChangeArrowheads="1"/>
            </p:cNvSpPr>
            <p:nvPr/>
          </p:nvSpPr>
          <p:spPr bwMode="auto">
            <a:xfrm rot="5400000">
              <a:off x="25" y="-25"/>
              <a:ext cx="582" cy="632"/>
            </a:xfrm>
            <a:prstGeom prst="rect">
              <a:avLst/>
            </a:prstGeom>
            <a:solidFill>
              <a:srgbClr val="FFC000"/>
            </a:solidFill>
            <a:ln w="9525">
              <a:noFill/>
              <a:miter lim="800000"/>
            </a:ln>
          </p:spPr>
          <p:txBody>
            <a:bodyPr rot="10800000" vert="eaVert" wrap="none" anchor="ctr"/>
            <a:lstStyle/>
            <a:p>
              <a:pPr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Text Box 10"/>
            <p:cNvSpPr txBox="1">
              <a:spLocks noChangeArrowheads="1"/>
            </p:cNvSpPr>
            <p:nvPr/>
          </p:nvSpPr>
          <p:spPr bwMode="auto">
            <a:xfrm>
              <a:off x="11" y="350"/>
              <a:ext cx="633" cy="2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过程方法</a:t>
              </a:r>
              <a:endParaRPr 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TextBox 31"/>
            <p:cNvSpPr txBox="1">
              <a:spLocks noChangeArrowheads="1"/>
            </p:cNvSpPr>
            <p:nvPr/>
          </p:nvSpPr>
          <p:spPr bwMode="auto">
            <a:xfrm>
              <a:off x="167" y="5"/>
              <a:ext cx="32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Group 16"/>
          <p:cNvGrpSpPr/>
          <p:nvPr/>
        </p:nvGrpSpPr>
        <p:grpSpPr bwMode="auto">
          <a:xfrm>
            <a:off x="2906713" y="4711125"/>
            <a:ext cx="1008062" cy="923925"/>
            <a:chOff x="0" y="0"/>
            <a:chExt cx="635" cy="582"/>
          </a:xfrm>
        </p:grpSpPr>
        <p:sp>
          <p:nvSpPr>
            <p:cNvPr id="27" name="Rectangle 5"/>
            <p:cNvSpPr>
              <a:spLocks noChangeArrowheads="1"/>
            </p:cNvSpPr>
            <p:nvPr/>
          </p:nvSpPr>
          <p:spPr bwMode="auto">
            <a:xfrm rot="5400000">
              <a:off x="28" y="-25"/>
              <a:ext cx="582" cy="632"/>
            </a:xfrm>
            <a:prstGeom prst="rect">
              <a:avLst/>
            </a:prstGeom>
            <a:solidFill>
              <a:srgbClr val="DEA900"/>
            </a:solidFill>
            <a:ln w="9525">
              <a:noFill/>
              <a:miter lim="800000"/>
            </a:ln>
          </p:spPr>
          <p:txBody>
            <a:bodyPr rot="10800000" vert="eaVert" wrap="none" anchor="ctr"/>
            <a:lstStyle/>
            <a:p>
              <a:pPr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Text Box 11"/>
            <p:cNvSpPr txBox="1">
              <a:spLocks noChangeArrowheads="1"/>
            </p:cNvSpPr>
            <p:nvPr/>
          </p:nvSpPr>
          <p:spPr bwMode="auto">
            <a:xfrm>
              <a:off x="0" y="368"/>
              <a:ext cx="633" cy="2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实用工具</a:t>
              </a:r>
              <a:endParaRPr 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TextBox 32"/>
            <p:cNvSpPr txBox="1">
              <a:spLocks noChangeArrowheads="1"/>
            </p:cNvSpPr>
            <p:nvPr/>
          </p:nvSpPr>
          <p:spPr bwMode="auto">
            <a:xfrm>
              <a:off x="178" y="23"/>
              <a:ext cx="32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Group 12"/>
          <p:cNvGrpSpPr/>
          <p:nvPr/>
        </p:nvGrpSpPr>
        <p:grpSpPr bwMode="auto">
          <a:xfrm>
            <a:off x="1443038" y="1643063"/>
            <a:ext cx="1022350" cy="923925"/>
            <a:chOff x="0" y="0"/>
            <a:chExt cx="644" cy="582"/>
          </a:xfrm>
        </p:grpSpPr>
        <p:sp>
          <p:nvSpPr>
            <p:cNvPr id="32" name="Rectangle 5"/>
            <p:cNvSpPr>
              <a:spLocks noChangeArrowheads="1"/>
            </p:cNvSpPr>
            <p:nvPr/>
          </p:nvSpPr>
          <p:spPr bwMode="auto">
            <a:xfrm rot="5400000">
              <a:off x="25" y="-25"/>
              <a:ext cx="582" cy="632"/>
            </a:xfrm>
            <a:prstGeom prst="rect">
              <a:avLst/>
            </a:prstGeom>
            <a:solidFill>
              <a:srgbClr val="FFC000"/>
            </a:solidFill>
            <a:ln w="9525">
              <a:noFill/>
              <a:miter lim="800000"/>
            </a:ln>
          </p:spPr>
          <p:txBody>
            <a:bodyPr rot="10800000" vert="eaVert" wrap="none" anchor="ctr"/>
            <a:lstStyle/>
            <a:p>
              <a:pPr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Text Box 10"/>
            <p:cNvSpPr txBox="1">
              <a:spLocks noChangeArrowheads="1"/>
            </p:cNvSpPr>
            <p:nvPr/>
          </p:nvSpPr>
          <p:spPr bwMode="auto">
            <a:xfrm>
              <a:off x="11" y="350"/>
              <a:ext cx="633" cy="2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团队合作</a:t>
              </a:r>
              <a:endParaRPr 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TextBox 31"/>
            <p:cNvSpPr txBox="1">
              <a:spLocks noChangeArrowheads="1"/>
            </p:cNvSpPr>
            <p:nvPr/>
          </p:nvSpPr>
          <p:spPr bwMode="auto">
            <a:xfrm>
              <a:off x="167" y="5"/>
              <a:ext cx="32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Group 16"/>
          <p:cNvGrpSpPr/>
          <p:nvPr/>
        </p:nvGrpSpPr>
        <p:grpSpPr bwMode="auto">
          <a:xfrm>
            <a:off x="1920875" y="2665750"/>
            <a:ext cx="1008063" cy="923925"/>
            <a:chOff x="0" y="0"/>
            <a:chExt cx="635" cy="582"/>
          </a:xfrm>
        </p:grpSpPr>
        <p:sp>
          <p:nvSpPr>
            <p:cNvPr id="36" name="Rectangle 5"/>
            <p:cNvSpPr>
              <a:spLocks noChangeArrowheads="1"/>
            </p:cNvSpPr>
            <p:nvPr/>
          </p:nvSpPr>
          <p:spPr bwMode="auto">
            <a:xfrm rot="5400000">
              <a:off x="28" y="-25"/>
              <a:ext cx="582" cy="632"/>
            </a:xfrm>
            <a:prstGeom prst="rect">
              <a:avLst/>
            </a:prstGeom>
            <a:solidFill>
              <a:srgbClr val="DEA900"/>
            </a:solidFill>
            <a:ln w="9525">
              <a:noFill/>
              <a:miter lim="800000"/>
            </a:ln>
          </p:spPr>
          <p:txBody>
            <a:bodyPr rot="10800000" vert="eaVert" wrap="none" anchor="ctr"/>
            <a:lstStyle/>
            <a:p>
              <a:pPr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 Box 11"/>
            <p:cNvSpPr txBox="1">
              <a:spLocks noChangeArrowheads="1"/>
            </p:cNvSpPr>
            <p:nvPr/>
          </p:nvSpPr>
          <p:spPr bwMode="auto">
            <a:xfrm>
              <a:off x="0" y="368"/>
              <a:ext cx="633" cy="2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软件过程</a:t>
              </a:r>
              <a:endParaRPr 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TextBox 32"/>
            <p:cNvSpPr txBox="1">
              <a:spLocks noChangeArrowheads="1"/>
            </p:cNvSpPr>
            <p:nvPr/>
          </p:nvSpPr>
          <p:spPr bwMode="auto">
            <a:xfrm>
              <a:off x="178" y="23"/>
              <a:ext cx="32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 autoUpdateAnimBg="0"/>
      <p:bldP spid="15" grpId="0" animBg="1" autoUpdateAnimBg="0"/>
      <p:bldP spid="16" grpId="0" animBg="1" autoUpdateAnimBg="0"/>
      <p:bldP spid="17" grpId="0" animBg="1" autoUpdateAnimBg="0"/>
      <p:bldP spid="18" grpId="0" bldLvl="0" autoUpdateAnimBg="0"/>
      <p:bldP spid="19" grpId="0" bldLvl="0" autoUpdateAnimBg="0"/>
      <p:bldP spid="20" grpId="0" bldLvl="0" autoUpdateAnimBg="0"/>
      <p:bldP spid="21" grpId="0" bldLvl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课程考核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177574" y="61743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" name="Group 3"/>
          <p:cNvGrpSpPr/>
          <p:nvPr/>
        </p:nvGrpSpPr>
        <p:grpSpPr bwMode="auto">
          <a:xfrm>
            <a:off x="4842329" y="1366929"/>
            <a:ext cx="2847975" cy="1433512"/>
            <a:chOff x="0" y="0"/>
            <a:chExt cx="1794" cy="903"/>
          </a:xfrm>
        </p:grpSpPr>
        <p:pic>
          <p:nvPicPr>
            <p:cNvPr id="40" name="Freeform 2"/>
            <p:cNvPicPr>
              <a:picLocks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794" cy="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Text Box 5"/>
            <p:cNvSpPr txBox="1">
              <a:spLocks noChangeArrowheads="1"/>
            </p:cNvSpPr>
            <p:nvPr/>
          </p:nvSpPr>
          <p:spPr bwMode="auto">
            <a:xfrm>
              <a:off x="506" y="203"/>
              <a:ext cx="722" cy="2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r>
                <a:rPr lang="zh-CN" alt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期末</a:t>
              </a:r>
              <a:r>
                <a:rPr lang="en-US" altLang="zh-CN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60</a:t>
              </a:r>
              <a:r>
                <a:rPr lang="zh-CN" alt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分</a:t>
              </a:r>
              <a:endParaRPr lang="zh-CN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Group 6"/>
          <p:cNvGrpSpPr/>
          <p:nvPr/>
        </p:nvGrpSpPr>
        <p:grpSpPr bwMode="auto">
          <a:xfrm>
            <a:off x="5690054" y="2384516"/>
            <a:ext cx="2041525" cy="2451100"/>
            <a:chOff x="0" y="0"/>
            <a:chExt cx="1286" cy="1544"/>
          </a:xfrm>
        </p:grpSpPr>
        <p:pic>
          <p:nvPicPr>
            <p:cNvPr id="44" name="Freeform 3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6" cy="1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Text Box 8"/>
            <p:cNvSpPr txBox="1">
              <a:spLocks noChangeArrowheads="1"/>
            </p:cNvSpPr>
            <p:nvPr/>
          </p:nvSpPr>
          <p:spPr bwMode="auto">
            <a:xfrm rot="19766346">
              <a:off x="372" y="715"/>
              <a:ext cx="722" cy="2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r>
                <a:rPr lang="zh-CN" altLang="en-US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实践</a:t>
              </a:r>
              <a:r>
                <a:rPr lang="en-US" altLang="zh-CN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en-US" altLang="zh-CN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分</a:t>
              </a:r>
              <a:endParaRPr lang="zh-CN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Group 9"/>
          <p:cNvGrpSpPr/>
          <p:nvPr/>
        </p:nvGrpSpPr>
        <p:grpSpPr bwMode="auto">
          <a:xfrm>
            <a:off x="4489904" y="2062254"/>
            <a:ext cx="1401763" cy="2535237"/>
            <a:chOff x="0" y="0"/>
            <a:chExt cx="883" cy="1597"/>
          </a:xfrm>
        </p:grpSpPr>
        <p:pic>
          <p:nvPicPr>
            <p:cNvPr id="47" name="Freeform 4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83" cy="1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Text Box 11"/>
            <p:cNvSpPr txBox="1">
              <a:spLocks noChangeArrowheads="1"/>
            </p:cNvSpPr>
            <p:nvPr/>
          </p:nvSpPr>
          <p:spPr bwMode="auto">
            <a:xfrm rot="4597137">
              <a:off x="-28" y="587"/>
              <a:ext cx="722" cy="2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r>
                <a:rPr lang="zh-CN" altLang="en-US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平时</a:t>
              </a:r>
              <a:r>
                <a:rPr lang="en-US" altLang="zh-CN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en-US" altLang="zh-CN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分</a:t>
              </a:r>
              <a:endParaRPr lang="zh-CN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9" name="直接连接符 6"/>
          <p:cNvCxnSpPr>
            <a:cxnSpLocks noChangeShapeType="1"/>
          </p:cNvCxnSpPr>
          <p:nvPr/>
        </p:nvCxnSpPr>
        <p:spPr bwMode="auto">
          <a:xfrm>
            <a:off x="2978604" y="4849904"/>
            <a:ext cx="6169025" cy="1587"/>
          </a:xfrm>
          <a:prstGeom prst="line">
            <a:avLst/>
          </a:prstGeom>
          <a:noFill/>
          <a:ln w="38100">
            <a:solidFill>
              <a:srgbClr val="602E04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" name="TextBox 10"/>
          <p:cNvSpPr txBox="1">
            <a:spLocks noChangeArrowheads="1"/>
          </p:cNvSpPr>
          <p:nvPr/>
        </p:nvSpPr>
        <p:spPr bwMode="auto">
          <a:xfrm>
            <a:off x="2978604" y="4913404"/>
            <a:ext cx="6097588" cy="120032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必修课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学分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缺勤或违反课堂纪律一次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扣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" name="直接连接符 8"/>
          <p:cNvCxnSpPr>
            <a:cxnSpLocks noChangeShapeType="1"/>
          </p:cNvCxnSpPr>
          <p:nvPr/>
        </p:nvCxnSpPr>
        <p:spPr bwMode="auto">
          <a:xfrm>
            <a:off x="3004004" y="6135779"/>
            <a:ext cx="6169025" cy="1587"/>
          </a:xfrm>
          <a:prstGeom prst="line">
            <a:avLst/>
          </a:prstGeom>
          <a:noFill/>
          <a:ln w="38100">
            <a:solidFill>
              <a:srgbClr val="602E04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学习建议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177574" y="61743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735739" y="3446962"/>
            <a:ext cx="6413500" cy="771525"/>
            <a:chOff x="2735739" y="3446962"/>
            <a:chExt cx="6413500" cy="771525"/>
          </a:xfrm>
        </p:grpSpPr>
        <p:cxnSp>
          <p:nvCxnSpPr>
            <p:cNvPr id="29" name="直接连接符 15"/>
            <p:cNvCxnSpPr>
              <a:cxnSpLocks noChangeShapeType="1"/>
            </p:cNvCxnSpPr>
            <p:nvPr/>
          </p:nvCxnSpPr>
          <p:spPr bwMode="auto">
            <a:xfrm>
              <a:off x="2735739" y="3446962"/>
              <a:ext cx="6169025" cy="1588"/>
            </a:xfrm>
            <a:prstGeom prst="line">
              <a:avLst/>
            </a:prstGeom>
            <a:noFill/>
            <a:ln w="38100">
              <a:solidFill>
                <a:srgbClr val="602E04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TextBox 19"/>
            <p:cNvSpPr txBox="1">
              <a:spLocks noChangeArrowheads="1"/>
            </p:cNvSpPr>
            <p:nvPr/>
          </p:nvSpPr>
          <p:spPr bwMode="auto">
            <a:xfrm>
              <a:off x="2735739" y="3493000"/>
              <a:ext cx="6413500" cy="646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 dirty="0">
                  <a:solidFill>
                    <a:srgbClr val="FF0000"/>
                  </a:solidFill>
                </a:rPr>
                <a:t>思想</a:t>
              </a:r>
              <a:r>
                <a:rPr lang="zh-CN" altLang="en-US" sz="2400" dirty="0"/>
                <a:t>是重点；</a:t>
              </a:r>
              <a:r>
                <a:rPr lang="zh-CN" altLang="en-US" sz="2400" dirty="0">
                  <a:solidFill>
                    <a:srgbClr val="FF0000"/>
                  </a:solidFill>
                </a:rPr>
                <a:t>过程</a:t>
              </a:r>
              <a:r>
                <a:rPr lang="zh-CN" altLang="en-US" sz="2400" dirty="0"/>
                <a:t>是方式；方法和工具是载体。</a:t>
              </a:r>
              <a:endParaRPr lang="zh-CN" altLang="en-US" sz="2400" dirty="0"/>
            </a:p>
          </p:txBody>
        </p:sp>
        <p:cxnSp>
          <p:nvCxnSpPr>
            <p:cNvPr id="31" name="直接连接符 17"/>
            <p:cNvCxnSpPr>
              <a:cxnSpLocks noChangeShapeType="1"/>
            </p:cNvCxnSpPr>
            <p:nvPr/>
          </p:nvCxnSpPr>
          <p:spPr bwMode="auto">
            <a:xfrm>
              <a:off x="2761139" y="4216900"/>
              <a:ext cx="6169025" cy="1587"/>
            </a:xfrm>
            <a:prstGeom prst="line">
              <a:avLst/>
            </a:prstGeom>
            <a:noFill/>
            <a:ln w="38100">
              <a:solidFill>
                <a:srgbClr val="602E04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2" name="组合 14"/>
          <p:cNvGrpSpPr/>
          <p:nvPr/>
        </p:nvGrpSpPr>
        <p:grpSpPr bwMode="auto">
          <a:xfrm>
            <a:off x="2669064" y="1411787"/>
            <a:ext cx="1809750" cy="1804988"/>
            <a:chOff x="1377950" y="1908175"/>
            <a:chExt cx="1809750" cy="1804988"/>
          </a:xfrm>
        </p:grpSpPr>
        <p:pic>
          <p:nvPicPr>
            <p:cNvPr id="33" name="组合 17"/>
            <p:cNvPicPr>
              <a:picLocks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7950" y="1908175"/>
              <a:ext cx="1809750" cy="1804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5729" y="2571744"/>
              <a:ext cx="1362425" cy="428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" name="组合 16"/>
          <p:cNvGrpSpPr/>
          <p:nvPr/>
        </p:nvGrpSpPr>
        <p:grpSpPr bwMode="auto">
          <a:xfrm>
            <a:off x="5753577" y="1411787"/>
            <a:ext cx="1816100" cy="1804988"/>
            <a:chOff x="4462463" y="1908175"/>
            <a:chExt cx="1816100" cy="1804988"/>
          </a:xfrm>
        </p:grpSpPr>
        <p:pic>
          <p:nvPicPr>
            <p:cNvPr id="36" name="组合 22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2463" y="1908175"/>
              <a:ext cx="1816100" cy="1804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6314" y="2643182"/>
              <a:ext cx="1362425" cy="428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8" name="组合 15"/>
          <p:cNvGrpSpPr/>
          <p:nvPr/>
        </p:nvGrpSpPr>
        <p:grpSpPr bwMode="auto">
          <a:xfrm>
            <a:off x="4210527" y="1411787"/>
            <a:ext cx="1817687" cy="1804988"/>
            <a:chOff x="2919413" y="1908175"/>
            <a:chExt cx="1817687" cy="1804988"/>
          </a:xfrm>
        </p:grpSpPr>
        <p:pic>
          <p:nvPicPr>
            <p:cNvPr id="53" name="组合 21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9413" y="1908175"/>
              <a:ext cx="1817687" cy="1804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7554" y="2571744"/>
              <a:ext cx="1050830" cy="428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5" name="组合 17"/>
          <p:cNvGrpSpPr/>
          <p:nvPr/>
        </p:nvGrpSpPr>
        <p:grpSpPr bwMode="auto">
          <a:xfrm>
            <a:off x="7295039" y="1411787"/>
            <a:ext cx="1817688" cy="1804988"/>
            <a:chOff x="6003925" y="1908175"/>
            <a:chExt cx="1817688" cy="1804988"/>
          </a:xfrm>
        </p:grpSpPr>
        <p:pic>
          <p:nvPicPr>
            <p:cNvPr id="56" name="组合 23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3925" y="1908175"/>
              <a:ext cx="1817688" cy="1804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0826" y="2643182"/>
              <a:ext cx="1050830" cy="428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8" name="TextBox 19"/>
          <p:cNvSpPr txBox="1">
            <a:spLocks noChangeArrowheads="1"/>
          </p:cNvSpPr>
          <p:nvPr/>
        </p:nvSpPr>
        <p:spPr bwMode="auto">
          <a:xfrm>
            <a:off x="3051652" y="2003925"/>
            <a:ext cx="6097587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</a:rPr>
              <a:t>理解思想       掌握过程       掌握方法       了解工具      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544037" y="4930459"/>
            <a:ext cx="69557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练中学、错中学，反复实践</a:t>
            </a:r>
            <a:endParaRPr lang="zh-CN" altLang="en-US" sz="4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参考书目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177574" y="61743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Picture 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48" y="1338580"/>
            <a:ext cx="3588528" cy="4735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7" t="7796" r="14082" b="6979"/>
          <a:stretch>
            <a:fillRect/>
          </a:stretch>
        </p:blipFill>
        <p:spPr>
          <a:xfrm>
            <a:off x="4517951" y="1194520"/>
            <a:ext cx="4103535" cy="502827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160" y="1338579"/>
            <a:ext cx="3093957" cy="4735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如何提交作业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891830" y="58891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345180" y="1375058"/>
            <a:ext cx="461817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进行作业管理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以组为单位，每组建立一个代码仓库（组长提供链接地址）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仓库中创建若干文件夹，文件夹名与组员姓名一一对应，用来提交各自的作业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每个组员完成作业后将其提交到仓库中对应自己的文件夹中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git仓库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4016" y="1661086"/>
            <a:ext cx="6477012" cy="3831651"/>
          </a:xfrm>
          <a:prstGeom prst="rect">
            <a:avLst/>
          </a:prstGeom>
        </p:spPr>
      </p:pic>
      <p:pic>
        <p:nvPicPr>
          <p:cNvPr id="1025" name="Picture 1" descr="C:\Users\Mengyi\Documents\Tencent Files\570924408\Image\Group\3Z}A_KJ[2QJW89OCIVAF$V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17" y="1661085"/>
            <a:ext cx="6781164" cy="383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857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总结：匠人 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vs. 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大师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内容占位符 2"/>
          <p:cNvSpPr txBox="1"/>
          <p:nvPr/>
        </p:nvSpPr>
        <p:spPr>
          <a:xfrm>
            <a:off x="393701" y="1158875"/>
            <a:ext cx="11366500" cy="43132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视野、文化、创新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770743"/>
            <a:ext cx="4559300" cy="4559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46" y="0"/>
            <a:ext cx="6837908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529588" y="1982450"/>
            <a:ext cx="53832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rgbClr val="B82E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zh-CN" altLang="en-US" sz="6000" b="1" dirty="0">
              <a:solidFill>
                <a:srgbClr val="14131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69"/>
          <a:stretch>
            <a:fillRect/>
          </a:stretch>
        </p:blipFill>
        <p:spPr>
          <a:xfrm>
            <a:off x="213148" y="1605129"/>
            <a:ext cx="5238750" cy="384093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5201926" y="646137"/>
            <a:ext cx="491490" cy="318085"/>
            <a:chOff x="3017520" y="601990"/>
            <a:chExt cx="491490" cy="414010"/>
          </a:xfrm>
        </p:grpSpPr>
        <p:sp>
          <p:nvSpPr>
            <p:cNvPr id="7" name="燕尾形 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13148" y="432787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演员是不是电影的全部？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 descr="C:\Users\qile\Desktop\软件工程\更新图片资源\课件更新图片\第1章更新图片\图片3（更新）.png图片3（更新）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821028" y="1307949"/>
            <a:ext cx="9143365" cy="4937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6549696" y="611706"/>
            <a:ext cx="491490" cy="318085"/>
            <a:chOff x="3017520" y="601990"/>
            <a:chExt cx="491490" cy="414010"/>
          </a:xfrm>
        </p:grpSpPr>
        <p:sp>
          <p:nvSpPr>
            <p:cNvPr id="7" name="燕尾形 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43691" y="1249108"/>
            <a:ext cx="48712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同样，软件项目也不只有开发人员，不只是开发环节</a:t>
            </a:r>
            <a:endParaRPr lang="zh-CN" altLang="en-US" sz="24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8"/>
          <a:stretch>
            <a:fillRect/>
          </a:stretch>
        </p:blipFill>
        <p:spPr>
          <a:xfrm>
            <a:off x="5302264" y="200025"/>
            <a:ext cx="6875448" cy="631507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3691" y="4474232"/>
            <a:ext cx="541686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开发人员很关键，其它岗位同样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关键；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能够组织、管理、遵循流程主导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整个</a:t>
            </a:r>
            <a:endParaRPr lang="en-US" altLang="zh-CN" sz="2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更关键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软件项目并不是个个都成功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383411" y="62664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内容占位符 2"/>
          <p:cNvSpPr txBox="1"/>
          <p:nvPr/>
        </p:nvSpPr>
        <p:spPr>
          <a:xfrm>
            <a:off x="393700" y="1158874"/>
            <a:ext cx="11261271" cy="50387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Standish Group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公司的调查结果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[365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家公司的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8380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个项目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9899" y="1960690"/>
            <a:ext cx="10308639" cy="340936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849899" y="5611911"/>
            <a:ext cx="80320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报告参见：https://www.infoq.com/articles/standish-chaos-2015/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什么是决定软件项目成功的关键因素？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230399" y="61243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850129" y="1321281"/>
          <a:ext cx="5102996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2285"/>
                <a:gridCol w="133071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成功因素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权重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管理层的支持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  <a:endParaRPr lang="zh-CN" altLang="en-US" sz="2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用户的参与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团队综合战斗力</a:t>
                      </a:r>
                      <a:endParaRPr lang="en-US" altLang="zh-CN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最佳实践</a:t>
                      </a:r>
                      <a:endParaRPr lang="en-US" altLang="zh-CN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有才能的员工（商务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技术）</a:t>
                      </a:r>
                      <a:endParaRPr lang="en-US" altLang="zh-CN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规范的管理架构</a:t>
                      </a:r>
                      <a:endParaRPr lang="en-US" altLang="zh-CN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8%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采用敏捷过程</a:t>
                      </a:r>
                      <a:endParaRPr lang="en-US" altLang="zh-CN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7%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合适的规划与执行</a:t>
                      </a:r>
                      <a:endParaRPr lang="en-US" altLang="zh-CN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6%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专业的项目管理</a:t>
                      </a:r>
                      <a:endParaRPr lang="en-US" altLang="zh-CN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5%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清晰的商业目标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4%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2" name="组合 21"/>
          <p:cNvGrpSpPr/>
          <p:nvPr/>
        </p:nvGrpSpPr>
        <p:grpSpPr>
          <a:xfrm>
            <a:off x="6410325" y="1131569"/>
            <a:ext cx="5450749" cy="4985549"/>
            <a:chOff x="6410325" y="1131569"/>
            <a:chExt cx="5450749" cy="4985549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0325" y="2945293"/>
              <a:ext cx="4705350" cy="3171825"/>
            </a:xfrm>
            <a:prstGeom prst="rect">
              <a:avLst/>
            </a:prstGeom>
          </p:spPr>
        </p:pic>
        <p:sp>
          <p:nvSpPr>
            <p:cNvPr id="21" name="云形标注 20"/>
            <p:cNvSpPr/>
            <p:nvPr/>
          </p:nvSpPr>
          <p:spPr>
            <a:xfrm>
              <a:off x="7180762" y="1131569"/>
              <a:ext cx="4680312" cy="1493738"/>
            </a:xfrm>
            <a:prstGeom prst="cloud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1755" indent="-71755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技术的影响因素有多大？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1755" indent="-71755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非技术的因素靠</a:t>
              </a:r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什么决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？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软件工程学的存在价值：促进软件项目成功</a:t>
            </a:r>
            <a:endParaRPr lang="zh-CN" altLang="en-US" sz="28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230399" y="61243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03" y="1096846"/>
            <a:ext cx="9010922" cy="53535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4379</Words>
  <Application>WPS 演示</Application>
  <PresentationFormat>自定义</PresentationFormat>
  <Paragraphs>557</Paragraphs>
  <Slides>49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4" baseType="lpstr">
      <vt:lpstr>Arial</vt:lpstr>
      <vt:lpstr>宋体</vt:lpstr>
      <vt:lpstr>Wingdings</vt:lpstr>
      <vt:lpstr>华康俪金黑W8(P)</vt:lpstr>
      <vt:lpstr>黑体</vt:lpstr>
      <vt:lpstr>微软雅黑</vt:lpstr>
      <vt:lpstr>幼圆</vt:lpstr>
      <vt:lpstr>Calibri</vt:lpstr>
      <vt:lpstr>Arial Unicode MS</vt:lpstr>
      <vt:lpstr>Times New Roman</vt:lpstr>
      <vt:lpstr>华文中宋</vt:lpstr>
      <vt:lpstr>楷体_GB2312</vt:lpstr>
      <vt:lpstr>新宋体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胡占利</dc:creator>
  <cp:lastModifiedBy>qile</cp:lastModifiedBy>
  <cp:revision>313</cp:revision>
  <dcterms:created xsi:type="dcterms:W3CDTF">2013-08-14T15:08:00Z</dcterms:created>
  <dcterms:modified xsi:type="dcterms:W3CDTF">2020-08-06T09:18:13Z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